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59" r:id="rId2"/>
    <p:sldId id="257" r:id="rId3"/>
    <p:sldId id="363" r:id="rId4"/>
    <p:sldId id="362" r:id="rId5"/>
    <p:sldId id="356" r:id="rId6"/>
    <p:sldId id="361" r:id="rId7"/>
    <p:sldId id="360" r:id="rId8"/>
    <p:sldId id="364" r:id="rId9"/>
    <p:sldId id="365" r:id="rId10"/>
    <p:sldId id="366" r:id="rId11"/>
    <p:sldId id="367" r:id="rId12"/>
    <p:sldId id="368" r:id="rId13"/>
    <p:sldId id="342" r:id="rId14"/>
  </p:sldIdLst>
  <p:sldSz cx="9144000" cy="6858000" type="screen4x3"/>
  <p:notesSz cx="9874250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1B9"/>
    <a:srgbClr val="0099CC"/>
    <a:srgbClr val="4B88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35" autoAdjust="0"/>
    <p:restoredTop sz="96372" autoAdjust="0"/>
  </p:normalViewPr>
  <p:slideViewPr>
    <p:cSldViewPr>
      <p:cViewPr>
        <p:scale>
          <a:sx n="100" d="100"/>
          <a:sy n="100" d="100"/>
        </p:scale>
        <p:origin x="-2058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593124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0FB45-4CB2-43C9-8CFC-CF86B704B727}" type="datetimeFigureOut">
              <a:rPr lang="de-DE" smtClean="0"/>
              <a:t>02.03.2026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593124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AAD8F-0389-456F-8E76-F1BE478795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4251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873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92356" y="1"/>
            <a:ext cx="428031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5613D-2705-49C3-9159-119A9B366A95}" type="datetimeFigureOut">
              <a:rPr lang="de-DE" smtClean="0"/>
              <a:t>02.03.2026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86794" y="3228976"/>
            <a:ext cx="7900663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456364"/>
            <a:ext cx="427873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92356" y="6456364"/>
            <a:ext cx="428031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8D44E-71B5-41F6-8B61-AD4B2EF5FC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4090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8D44E-71B5-41F6-8B61-AD4B2EF5FCB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5415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8D44E-71B5-41F6-8B61-AD4B2EF5FCBF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5415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BD04-85B2-4A27-B144-586910C52068}" type="datetime1">
              <a:rPr lang="de-DE" smtClean="0"/>
              <a:t>02.03.2026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3078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A19-274D-4B0B-912B-550DAE058F9C}" type="datetime1">
              <a:rPr lang="de-DE" smtClean="0"/>
              <a:t>02.03.2026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719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D1953-866B-4616-A48F-F8CECF8FB8B3}" type="datetime1">
              <a:rPr lang="de-DE" smtClean="0"/>
              <a:t>02.03.2026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678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38C8-59F3-45E3-B2E5-8142D64015B3}" type="datetime1">
              <a:rPr lang="de-DE" smtClean="0"/>
              <a:t>02.03.2026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944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FA96-FF39-42E3-982D-6D19B08E6732}" type="datetime1">
              <a:rPr lang="de-DE" smtClean="0"/>
              <a:t>02.03.2026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5059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1DE47-76B4-4AF1-9164-25A1DBC1BDCE}" type="datetime1">
              <a:rPr lang="de-DE" smtClean="0"/>
              <a:t>02.03.2026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089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3F87-B30A-4390-A859-2AA9DF8610BE}" type="datetime1">
              <a:rPr lang="de-DE" smtClean="0"/>
              <a:t>02.03.2026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2527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7239-9C06-4A85-90E7-66E599C80800}" type="datetime1">
              <a:rPr lang="de-DE" smtClean="0"/>
              <a:t>02.03.2026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700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67B3-C899-4A29-BDE8-FF3A760C6073}" type="datetime1">
              <a:rPr lang="de-DE" smtClean="0"/>
              <a:t>02.03.2026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4480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E2E9-623D-41F7-BCAF-8F350EEB67B4}" type="datetime1">
              <a:rPr lang="de-DE" smtClean="0"/>
              <a:t>02.03.2026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22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1C6D-2C67-47D2-91A0-77102DAC7DE2}" type="datetime1">
              <a:rPr lang="de-DE" smtClean="0"/>
              <a:t>02.03.2026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979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02A3C-A562-4944-AE72-4F6519743BF3}" type="datetime1">
              <a:rPr lang="de-DE" smtClean="0"/>
              <a:t>02.03.2026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Chancen und Risiken von Computerspielen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E0DEF-3AFA-4B9E-BF4D-FD7555036D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12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36032" cy="365125"/>
          </a:xfrm>
        </p:spPr>
        <p:txBody>
          <a:bodyPr/>
          <a:lstStyle/>
          <a:p>
            <a:r>
              <a:rPr lang="de-DE" dirty="0" smtClean="0"/>
              <a:t>Die Informatik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1</a:t>
            </a:fld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4125862" y="3087251"/>
            <a:ext cx="468052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Die Informatik</a:t>
            </a:r>
          </a:p>
          <a:p>
            <a:endParaRPr lang="de-DE" sz="1900" dirty="0" smtClean="0"/>
          </a:p>
          <a:p>
            <a:r>
              <a:rPr lang="de-DE" sz="1900" dirty="0" err="1" smtClean="0"/>
              <a:t>OStRin</a:t>
            </a:r>
            <a:r>
              <a:rPr lang="de-DE" sz="1900" dirty="0" smtClean="0"/>
              <a:t> Stefanie Dollinger</a:t>
            </a:r>
          </a:p>
          <a:p>
            <a:endParaRPr lang="de-DE" sz="1900" dirty="0" smtClean="0"/>
          </a:p>
          <a:p>
            <a:r>
              <a:rPr lang="de-DE" sz="1900" dirty="0" smtClean="0"/>
              <a:t>04. März 2026</a:t>
            </a:r>
            <a:endParaRPr lang="de-DE" sz="1900" dirty="0"/>
          </a:p>
        </p:txBody>
      </p:sp>
      <p:pic>
        <p:nvPicPr>
          <p:cNvPr id="10" name="Grafik 9" descr="\\DCMASTER\RedirectedFolders\stellvertretung\Desktop\Logo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04248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37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de-DE" dirty="0" smtClean="0"/>
              <a:t>Die Informatik 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10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468052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in der 11. Jahrgangsstufe</a:t>
            </a:r>
            <a:endParaRPr lang="de-DE" sz="2200" dirty="0">
              <a:solidFill>
                <a:schemeClr val="bg1"/>
              </a:solidFill>
            </a:endParaRPr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04248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Rechteck 18"/>
          <p:cNvSpPr/>
          <p:nvPr/>
        </p:nvSpPr>
        <p:spPr>
          <a:xfrm>
            <a:off x="460375" y="764704"/>
            <a:ext cx="2023393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Vergleich NTG / SG</a:t>
            </a:r>
            <a:endParaRPr lang="de-DE" sz="1900" dirty="0">
              <a:solidFill>
                <a:schemeClr val="bg1"/>
              </a:solidFill>
            </a:endParaRPr>
          </a:p>
        </p:txBody>
      </p:sp>
      <p:cxnSp>
        <p:nvCxnSpPr>
          <p:cNvPr id="9" name="Gerade Verbindung 8"/>
          <p:cNvCxnSpPr/>
          <p:nvPr/>
        </p:nvCxnSpPr>
        <p:spPr>
          <a:xfrm>
            <a:off x="4716016" y="1556792"/>
            <a:ext cx="0" cy="475252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4932040" y="1556792"/>
            <a:ext cx="3710507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NTG: Informatik 3. </a:t>
            </a:r>
            <a:r>
              <a:rPr lang="de-DE" sz="1900" dirty="0" err="1" smtClean="0">
                <a:solidFill>
                  <a:schemeClr val="bg1"/>
                </a:solidFill>
              </a:rPr>
              <a:t>Lernjahr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467544" y="1556792"/>
            <a:ext cx="4004443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SG: spätbeginnende Informatik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004048" y="2636912"/>
            <a:ext cx="35283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Graphen (ca. 10H)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Codierung und Verschlüsselung (ca. 11H)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 smtClean="0">
                <a:solidFill>
                  <a:srgbClr val="1971B9"/>
                </a:solidFill>
              </a:rPr>
              <a:t>Kommunikation in Netzwerken, Internet (ca. 10H)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Künstliche Intelligenz (ca. 16H)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Vertiefung (ca. 7H)</a:t>
            </a:r>
          </a:p>
          <a:p>
            <a:endParaRPr lang="de-DE" dirty="0" smtClean="0"/>
          </a:p>
        </p:txBody>
      </p:sp>
      <p:sp>
        <p:nvSpPr>
          <p:cNvPr id="24" name="Textfeld 23"/>
          <p:cNvSpPr txBox="1"/>
          <p:nvPr/>
        </p:nvSpPr>
        <p:spPr>
          <a:xfrm>
            <a:off x="885587" y="2636912"/>
            <a:ext cx="35283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err="1" smtClean="0"/>
              <a:t>Algorithmik</a:t>
            </a:r>
            <a:r>
              <a:rPr lang="de-DE" dirty="0" smtClean="0"/>
              <a:t> (ca. 22H)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Codierung und Verschlüsselung (ca. 11H)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 smtClean="0">
                <a:solidFill>
                  <a:srgbClr val="1971B9"/>
                </a:solidFill>
              </a:rPr>
              <a:t>Kommunikation in Netzwerken, Internet (ca. 9H)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Künstliche Intelligenz (ca. 12H)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9436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de-DE" dirty="0" smtClean="0"/>
              <a:t>Die Informatik 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11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468052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in der 11. Jahrgangsstufe</a:t>
            </a:r>
            <a:endParaRPr lang="de-DE" sz="2200" dirty="0">
              <a:solidFill>
                <a:schemeClr val="bg1"/>
              </a:solidFill>
            </a:endParaRPr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04248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Rechteck 18"/>
          <p:cNvSpPr/>
          <p:nvPr/>
        </p:nvSpPr>
        <p:spPr>
          <a:xfrm>
            <a:off x="460375" y="764704"/>
            <a:ext cx="2023393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Vergleich NTG / SG</a:t>
            </a:r>
            <a:endParaRPr lang="de-DE" sz="1900" dirty="0">
              <a:solidFill>
                <a:schemeClr val="bg1"/>
              </a:solidFill>
            </a:endParaRPr>
          </a:p>
        </p:txBody>
      </p:sp>
      <p:cxnSp>
        <p:nvCxnSpPr>
          <p:cNvPr id="9" name="Gerade Verbindung 8"/>
          <p:cNvCxnSpPr/>
          <p:nvPr/>
        </p:nvCxnSpPr>
        <p:spPr>
          <a:xfrm>
            <a:off x="4716016" y="1556792"/>
            <a:ext cx="0" cy="475252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4932040" y="1556792"/>
            <a:ext cx="3710507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NTG: Informatik 3. </a:t>
            </a:r>
            <a:r>
              <a:rPr lang="de-DE" sz="1900" dirty="0" err="1" smtClean="0">
                <a:solidFill>
                  <a:schemeClr val="bg1"/>
                </a:solidFill>
              </a:rPr>
              <a:t>Lernjahr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467544" y="1556792"/>
            <a:ext cx="4004443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SG: spätbeginnende Informatik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004048" y="2636912"/>
            <a:ext cx="35283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Graphen (ca. 10H)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Codierung und Verschlüsselung (ca. 11H)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Kommunikation in Netzwerken, Internet (ca. 10H)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 smtClean="0">
                <a:solidFill>
                  <a:srgbClr val="1971B9"/>
                </a:solidFill>
              </a:rPr>
              <a:t>Künstliche Intelligenz (ca. 16H)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Vertiefung (ca. 7H)</a:t>
            </a:r>
          </a:p>
          <a:p>
            <a:endParaRPr lang="de-DE" dirty="0" smtClean="0"/>
          </a:p>
        </p:txBody>
      </p:sp>
      <p:sp>
        <p:nvSpPr>
          <p:cNvPr id="24" name="Textfeld 23"/>
          <p:cNvSpPr txBox="1"/>
          <p:nvPr/>
        </p:nvSpPr>
        <p:spPr>
          <a:xfrm>
            <a:off x="885587" y="2636912"/>
            <a:ext cx="35283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err="1" smtClean="0"/>
              <a:t>Algorithmik</a:t>
            </a:r>
            <a:r>
              <a:rPr lang="de-DE" dirty="0" smtClean="0"/>
              <a:t> (ca. 22H)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Codierung und Verschlüsselung (ca. 11H)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Kommunikation in Netzwerken, Internet (ca. 9H)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 smtClean="0">
                <a:solidFill>
                  <a:srgbClr val="1971B9"/>
                </a:solidFill>
              </a:rPr>
              <a:t>Künstliche Intelligenz (ca. 12H)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0358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de-DE" dirty="0" smtClean="0"/>
              <a:t>Die Informatik 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12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468052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in der 11. Jahrgangsstufe</a:t>
            </a:r>
            <a:endParaRPr lang="de-DE" sz="2200" dirty="0">
              <a:solidFill>
                <a:schemeClr val="bg1"/>
              </a:solidFill>
            </a:endParaRPr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04248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Rechteck 18"/>
          <p:cNvSpPr/>
          <p:nvPr/>
        </p:nvSpPr>
        <p:spPr>
          <a:xfrm>
            <a:off x="460375" y="764704"/>
            <a:ext cx="2023393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Vergleich NTG / SG</a:t>
            </a:r>
            <a:endParaRPr lang="de-DE" sz="1900" dirty="0">
              <a:solidFill>
                <a:schemeClr val="bg1"/>
              </a:solidFill>
            </a:endParaRPr>
          </a:p>
        </p:txBody>
      </p:sp>
      <p:cxnSp>
        <p:nvCxnSpPr>
          <p:cNvPr id="9" name="Gerade Verbindung 8"/>
          <p:cNvCxnSpPr/>
          <p:nvPr/>
        </p:nvCxnSpPr>
        <p:spPr>
          <a:xfrm>
            <a:off x="4716016" y="1556792"/>
            <a:ext cx="0" cy="475252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4932040" y="1556792"/>
            <a:ext cx="3710507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NTG: Informatik 3. </a:t>
            </a:r>
            <a:r>
              <a:rPr lang="de-DE" sz="1900" dirty="0" err="1" smtClean="0">
                <a:solidFill>
                  <a:schemeClr val="bg1"/>
                </a:solidFill>
              </a:rPr>
              <a:t>Lernjahr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467544" y="1556792"/>
            <a:ext cx="4004443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SG: spätbeginnende Informatik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004048" y="2636912"/>
            <a:ext cx="35283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 smtClean="0">
                <a:solidFill>
                  <a:srgbClr val="FF0000"/>
                </a:solidFill>
              </a:rPr>
              <a:t>Graphen (ca. 10H)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Codierung und Verschlüsselung (ca. 11H)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Kommunikation in Netzwerken, Internet (ca. </a:t>
            </a:r>
            <a:r>
              <a:rPr lang="de-DE" b="1" dirty="0" smtClean="0">
                <a:solidFill>
                  <a:srgbClr val="FF0000"/>
                </a:solidFill>
              </a:rPr>
              <a:t>10H</a:t>
            </a:r>
            <a:r>
              <a:rPr lang="de-DE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Künstliche Intelligenz (ca. </a:t>
            </a:r>
            <a:r>
              <a:rPr lang="de-DE" b="1" dirty="0" smtClean="0">
                <a:solidFill>
                  <a:srgbClr val="FF0000"/>
                </a:solidFill>
              </a:rPr>
              <a:t>16H</a:t>
            </a:r>
            <a:r>
              <a:rPr lang="de-DE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 smtClean="0">
                <a:solidFill>
                  <a:srgbClr val="FF0000"/>
                </a:solidFill>
              </a:rPr>
              <a:t>Vertiefung (ca. 7H)</a:t>
            </a:r>
          </a:p>
          <a:p>
            <a:endParaRPr lang="de-DE" dirty="0" smtClean="0"/>
          </a:p>
        </p:txBody>
      </p:sp>
      <p:sp>
        <p:nvSpPr>
          <p:cNvPr id="24" name="Textfeld 23"/>
          <p:cNvSpPr txBox="1"/>
          <p:nvPr/>
        </p:nvSpPr>
        <p:spPr>
          <a:xfrm>
            <a:off x="885587" y="2636912"/>
            <a:ext cx="35283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 err="1" smtClean="0">
                <a:solidFill>
                  <a:srgbClr val="FF0000"/>
                </a:solidFill>
              </a:rPr>
              <a:t>Algorithmik</a:t>
            </a:r>
            <a:r>
              <a:rPr lang="de-DE" b="1" dirty="0" smtClean="0">
                <a:solidFill>
                  <a:srgbClr val="FF0000"/>
                </a:solidFill>
              </a:rPr>
              <a:t> (ca. 22H)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Codierung und Verschlüsselung (ca. 11H)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Kommunikation in Netzwerken, Internet (ca. </a:t>
            </a:r>
            <a:r>
              <a:rPr lang="de-DE" b="1" dirty="0" smtClean="0">
                <a:solidFill>
                  <a:srgbClr val="FF0000"/>
                </a:solidFill>
              </a:rPr>
              <a:t>9H</a:t>
            </a:r>
            <a:r>
              <a:rPr lang="de-DE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Künstliche Intelligenz (ca. </a:t>
            </a:r>
            <a:r>
              <a:rPr lang="de-DE" b="1" dirty="0" smtClean="0">
                <a:solidFill>
                  <a:srgbClr val="FF0000"/>
                </a:solidFill>
              </a:rPr>
              <a:t>12H</a:t>
            </a:r>
            <a:r>
              <a:rPr lang="de-DE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8542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36032" cy="365125"/>
          </a:xfrm>
        </p:spPr>
        <p:txBody>
          <a:bodyPr/>
          <a:lstStyle/>
          <a:p>
            <a:r>
              <a:rPr lang="de-DE" dirty="0" smtClean="0"/>
              <a:t>Die Informatik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13</a:t>
            </a:fld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4125862" y="3087251"/>
            <a:ext cx="468052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Die Informatik </a:t>
            </a:r>
          </a:p>
          <a:p>
            <a:endParaRPr lang="de-DE" sz="1900" dirty="0" smtClean="0"/>
          </a:p>
          <a:p>
            <a:r>
              <a:rPr lang="de-DE" sz="1900" dirty="0" err="1" smtClean="0"/>
              <a:t>OStRin</a:t>
            </a:r>
            <a:r>
              <a:rPr lang="de-DE" sz="1900" dirty="0" smtClean="0"/>
              <a:t> Stefanie Dollinger</a:t>
            </a:r>
          </a:p>
          <a:p>
            <a:endParaRPr lang="de-DE" sz="1900" dirty="0" smtClean="0"/>
          </a:p>
          <a:p>
            <a:r>
              <a:rPr lang="de-DE" sz="1900" dirty="0"/>
              <a:t>04. März 2026</a:t>
            </a:r>
            <a:endParaRPr lang="de-DE" sz="1900" dirty="0"/>
          </a:p>
        </p:txBody>
      </p:sp>
      <p:pic>
        <p:nvPicPr>
          <p:cNvPr id="10" name="Grafik 9" descr="\\DCMASTER\RedirectedFolders\stellvertretung\Desktop\Logo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04248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081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67543" y="764704"/>
            <a:ext cx="4019080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/>
          <a:p>
            <a:r>
              <a:rPr lang="de-DE" sz="1900" dirty="0" smtClean="0">
                <a:solidFill>
                  <a:schemeClr val="bg1"/>
                </a:solidFill>
              </a:rPr>
              <a:t>Tabellenkalkulationssysteme (9. Klasse)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20008" cy="365125"/>
          </a:xfrm>
        </p:spPr>
        <p:txBody>
          <a:bodyPr/>
          <a:lstStyle/>
          <a:p>
            <a:r>
              <a:rPr lang="de-DE" dirty="0"/>
              <a:t>Die Informatik im naturwissenschaftlichen Zweig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2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612068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im naturwissenschaftlichen Zweig</a:t>
            </a:r>
            <a:endParaRPr lang="de-DE" sz="2200" dirty="0">
              <a:solidFill>
                <a:schemeClr val="bg1"/>
              </a:solidFill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971600" y="1916831"/>
            <a:ext cx="72368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de-DE" dirty="0" smtClean="0"/>
          </a:p>
          <a:p>
            <a:pPr marL="285750" indent="-285750">
              <a:buBlip>
                <a:blip r:embed="rId2"/>
              </a:buBlip>
            </a:pPr>
            <a:endParaRPr lang="de-DE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827584" y="1412776"/>
            <a:ext cx="4567088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endParaRPr lang="de-DE" sz="2800" dirty="0" smtClean="0"/>
          </a:p>
          <a:p>
            <a:pPr marL="457200" indent="-457200">
              <a:buBlip>
                <a:blip r:embed="rId2"/>
              </a:buBlip>
            </a:pPr>
            <a:r>
              <a:rPr lang="de-DE" sz="1900" b="1" dirty="0" smtClean="0">
                <a:solidFill>
                  <a:srgbClr val="0070C0"/>
                </a:solidFill>
              </a:rPr>
              <a:t>Tabellenkalkulationssysteme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1900" dirty="0" smtClean="0"/>
              <a:t>Notenberechnung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1900" dirty="0" smtClean="0"/>
              <a:t>Zins mit Zinseszins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1900" dirty="0" smtClean="0"/>
              <a:t>Würfel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1900" dirty="0" smtClean="0"/>
              <a:t>….</a:t>
            </a:r>
          </a:p>
          <a:p>
            <a:pPr lvl="1"/>
            <a:endParaRPr lang="de-DE" sz="1900" dirty="0" smtClean="0"/>
          </a:p>
          <a:p>
            <a:pPr lvl="1"/>
            <a:endParaRPr lang="de-DE" sz="1900" dirty="0" smtClean="0"/>
          </a:p>
          <a:p>
            <a:pPr lvl="1"/>
            <a:endParaRPr lang="de-DE" sz="1900" dirty="0" smtClean="0"/>
          </a:p>
          <a:p>
            <a:pPr marL="914400" lvl="1" indent="-457200">
              <a:buBlip>
                <a:blip r:embed="rId2"/>
              </a:buBlip>
            </a:pPr>
            <a:endParaRPr lang="de-DE" sz="1900" dirty="0" smtClean="0"/>
          </a:p>
          <a:p>
            <a:endParaRPr lang="de-DE" sz="1900" dirty="0"/>
          </a:p>
          <a:p>
            <a:pPr lvl="1"/>
            <a:endParaRPr lang="de-DE" sz="1900" dirty="0" smtClean="0"/>
          </a:p>
          <a:p>
            <a:pPr marL="914400" lvl="1" indent="-457200">
              <a:buFont typeface="Arial" pitchFamily="34" charset="0"/>
              <a:buChar char="•"/>
            </a:pPr>
            <a:endParaRPr lang="de-DE" sz="800" dirty="0" smtClean="0"/>
          </a:p>
          <a:p>
            <a:endParaRPr lang="de-DE" sz="2800" dirty="0" smtClean="0"/>
          </a:p>
          <a:p>
            <a:endParaRPr lang="de-DE" dirty="0" smtClean="0"/>
          </a:p>
          <a:p>
            <a:pPr marL="285750" lvl="0" indent="-285750">
              <a:buFont typeface="Arial" pitchFamily="34" charset="0"/>
              <a:buChar char="•"/>
            </a:pPr>
            <a:endParaRPr lang="de-DE" sz="2800" dirty="0"/>
          </a:p>
        </p:txBody>
      </p: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83656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787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67543" y="764704"/>
            <a:ext cx="4019080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/>
          <a:p>
            <a:r>
              <a:rPr lang="de-DE" sz="1900" dirty="0" smtClean="0">
                <a:solidFill>
                  <a:schemeClr val="bg1"/>
                </a:solidFill>
              </a:rPr>
              <a:t>Datenschutz (9. Klasse)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20008" cy="365125"/>
          </a:xfrm>
        </p:spPr>
        <p:txBody>
          <a:bodyPr/>
          <a:lstStyle/>
          <a:p>
            <a:r>
              <a:rPr lang="de-DE" dirty="0"/>
              <a:t>Die Informatik im naturwissenschaftlichen Zweig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3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612068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im naturwissenschaftlichen Zweig</a:t>
            </a:r>
            <a:endParaRPr lang="de-DE" sz="2200" dirty="0">
              <a:solidFill>
                <a:schemeClr val="bg1"/>
              </a:solidFill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971600" y="1916831"/>
            <a:ext cx="72368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de-DE" dirty="0" smtClean="0"/>
          </a:p>
          <a:p>
            <a:pPr marL="285750" indent="-285750">
              <a:buBlip>
                <a:blip r:embed="rId2"/>
              </a:buBlip>
            </a:pPr>
            <a:endParaRPr lang="de-DE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827584" y="1412776"/>
            <a:ext cx="4567088" cy="7125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endParaRPr lang="de-DE" sz="2800" dirty="0" smtClean="0"/>
          </a:p>
          <a:p>
            <a:pPr marL="457200" indent="-457200">
              <a:buBlip>
                <a:blip r:embed="rId2"/>
              </a:buBlip>
            </a:pPr>
            <a:r>
              <a:rPr lang="de-DE" sz="1900" b="1" dirty="0" smtClean="0">
                <a:solidFill>
                  <a:srgbClr val="0070C0"/>
                </a:solidFill>
              </a:rPr>
              <a:t>Datenschutz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2000" dirty="0"/>
              <a:t>Schutz personenbezogener </a:t>
            </a:r>
            <a:r>
              <a:rPr lang="de-DE" sz="2000" dirty="0" smtClean="0"/>
              <a:t>Daten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2000" dirty="0" smtClean="0"/>
              <a:t>Datenmissbrauch </a:t>
            </a:r>
          </a:p>
          <a:p>
            <a:pPr lvl="1"/>
            <a:r>
              <a:rPr lang="de-DE" sz="2000" dirty="0"/>
              <a:t>	</a:t>
            </a:r>
            <a:r>
              <a:rPr lang="de-DE" sz="2000" dirty="0" smtClean="0"/>
              <a:t>(z.B. Identitätsdiebstahl)</a:t>
            </a:r>
            <a:endParaRPr lang="de-DE" sz="1900" dirty="0" smtClean="0"/>
          </a:p>
          <a:p>
            <a:pPr marL="914400" lvl="1" indent="-457200">
              <a:buBlip>
                <a:blip r:embed="rId2"/>
              </a:buBlip>
            </a:pPr>
            <a:endParaRPr lang="de-DE" sz="1900" dirty="0" smtClean="0"/>
          </a:p>
          <a:p>
            <a:pPr marL="457200" indent="-457200">
              <a:buBlip>
                <a:blip r:embed="rId2"/>
              </a:buBlip>
            </a:pPr>
            <a:r>
              <a:rPr lang="de-DE" sz="1900" b="1" dirty="0" smtClean="0">
                <a:solidFill>
                  <a:srgbClr val="0070C0"/>
                </a:solidFill>
              </a:rPr>
              <a:t>Datenschutzgesetze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2000" dirty="0" smtClean="0"/>
              <a:t>Zweck </a:t>
            </a:r>
            <a:endParaRPr lang="de-DE" sz="2000" dirty="0"/>
          </a:p>
          <a:p>
            <a:pPr marL="914400" lvl="1" indent="-457200">
              <a:buBlip>
                <a:blip r:embed="rId2"/>
              </a:buBlip>
            </a:pPr>
            <a:r>
              <a:rPr lang="de-DE" sz="2000" dirty="0"/>
              <a:t>Rechte von Betroffenen </a:t>
            </a:r>
            <a:endParaRPr lang="de-DE" sz="2000" dirty="0" smtClean="0"/>
          </a:p>
          <a:p>
            <a:pPr marL="914400" lvl="1" indent="-457200">
              <a:buBlip>
                <a:blip r:embed="rId2"/>
              </a:buBlip>
            </a:pPr>
            <a:endParaRPr lang="de-DE" sz="1900" dirty="0" smtClean="0"/>
          </a:p>
          <a:p>
            <a:pPr marL="457200" indent="-457200">
              <a:buBlip>
                <a:blip r:embed="rId2"/>
              </a:buBlip>
            </a:pPr>
            <a:r>
              <a:rPr lang="de-DE" sz="1900" b="1" dirty="0" smtClean="0">
                <a:solidFill>
                  <a:srgbClr val="0070C0"/>
                </a:solidFill>
              </a:rPr>
              <a:t>Chancen und Risiken von </a:t>
            </a:r>
          </a:p>
          <a:p>
            <a:r>
              <a:rPr lang="de-DE" sz="1900" b="1" dirty="0">
                <a:solidFill>
                  <a:srgbClr val="0070C0"/>
                </a:solidFill>
              </a:rPr>
              <a:t>	</a:t>
            </a:r>
            <a:r>
              <a:rPr lang="de-DE" sz="1900" b="1" dirty="0" smtClean="0">
                <a:solidFill>
                  <a:srgbClr val="0070C0"/>
                </a:solidFill>
              </a:rPr>
              <a:t>Data-Mining</a:t>
            </a:r>
            <a:endParaRPr lang="de-DE" sz="1900" b="1" dirty="0">
              <a:solidFill>
                <a:srgbClr val="0070C0"/>
              </a:solidFill>
            </a:endParaRPr>
          </a:p>
          <a:p>
            <a:pPr marL="457200" indent="-457200">
              <a:buBlip>
                <a:blip r:embed="rId2"/>
              </a:buBlip>
            </a:pPr>
            <a:endParaRPr lang="de-DE" sz="1900" dirty="0" smtClean="0"/>
          </a:p>
          <a:p>
            <a:pPr marL="457200" indent="-457200">
              <a:buBlip>
                <a:blip r:embed="rId2"/>
              </a:buBlip>
            </a:pPr>
            <a:endParaRPr lang="de-DE" sz="1900" dirty="0" smtClean="0"/>
          </a:p>
          <a:p>
            <a:pPr lvl="1"/>
            <a:endParaRPr lang="de-DE" sz="1900" dirty="0" smtClean="0"/>
          </a:p>
          <a:p>
            <a:pPr lvl="1"/>
            <a:endParaRPr lang="de-DE" sz="1900" dirty="0" smtClean="0"/>
          </a:p>
          <a:p>
            <a:pPr marL="914400" lvl="1" indent="-457200">
              <a:buBlip>
                <a:blip r:embed="rId2"/>
              </a:buBlip>
            </a:pPr>
            <a:endParaRPr lang="de-DE" sz="1900" dirty="0" smtClean="0"/>
          </a:p>
          <a:p>
            <a:endParaRPr lang="de-DE" sz="1900" dirty="0"/>
          </a:p>
          <a:p>
            <a:pPr lvl="1"/>
            <a:endParaRPr lang="de-DE" sz="1900" dirty="0" smtClean="0"/>
          </a:p>
          <a:p>
            <a:pPr marL="914400" lvl="1" indent="-457200">
              <a:buFont typeface="Arial" pitchFamily="34" charset="0"/>
              <a:buChar char="•"/>
            </a:pPr>
            <a:endParaRPr lang="de-DE" sz="800" dirty="0" smtClean="0"/>
          </a:p>
          <a:p>
            <a:endParaRPr lang="de-DE" sz="2800" dirty="0" smtClean="0"/>
          </a:p>
          <a:p>
            <a:endParaRPr lang="de-DE" dirty="0" smtClean="0"/>
          </a:p>
          <a:p>
            <a:pPr marL="285750" lvl="0" indent="-285750">
              <a:buFont typeface="Arial" pitchFamily="34" charset="0"/>
              <a:buChar char="•"/>
            </a:pPr>
            <a:endParaRPr lang="de-DE" sz="2800" dirty="0"/>
          </a:p>
        </p:txBody>
      </p: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83656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345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67543" y="764704"/>
            <a:ext cx="3174766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/>
          <a:p>
            <a:r>
              <a:rPr lang="de-DE" sz="1900" dirty="0" smtClean="0">
                <a:solidFill>
                  <a:schemeClr val="bg1"/>
                </a:solidFill>
              </a:rPr>
              <a:t>Datenbanken (9. + 10. Klasse)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20008" cy="365125"/>
          </a:xfrm>
        </p:spPr>
        <p:txBody>
          <a:bodyPr/>
          <a:lstStyle/>
          <a:p>
            <a:r>
              <a:rPr lang="de-DE" dirty="0"/>
              <a:t>Die Informatik im naturwissenschaftlichen Zweig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4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612068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im naturwissenschaftlichen Zweig</a:t>
            </a:r>
            <a:endParaRPr lang="de-DE" sz="2200" dirty="0">
              <a:solidFill>
                <a:schemeClr val="bg1"/>
              </a:solidFill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971600" y="1916831"/>
            <a:ext cx="72368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de-DE" dirty="0" smtClean="0"/>
          </a:p>
          <a:p>
            <a:pPr marL="285750" indent="-285750">
              <a:buBlip>
                <a:blip r:embed="rId2"/>
              </a:buBlip>
            </a:pPr>
            <a:endParaRPr lang="de-DE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827584" y="1412776"/>
            <a:ext cx="456708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de-DE" sz="1900" dirty="0" smtClean="0"/>
          </a:p>
          <a:p>
            <a:pPr marL="457200" indent="-457200">
              <a:buBlip>
                <a:blip r:embed="rId2"/>
              </a:buBlip>
            </a:pPr>
            <a:r>
              <a:rPr lang="de-DE" sz="1900" b="1" dirty="0" smtClean="0">
                <a:solidFill>
                  <a:srgbClr val="0070C0"/>
                </a:solidFill>
              </a:rPr>
              <a:t>Datenbanken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1900" dirty="0" smtClean="0"/>
              <a:t>Telefonauskunft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1900" dirty="0" smtClean="0"/>
              <a:t>Kunden- /Mitarbeiterdatenbank</a:t>
            </a:r>
          </a:p>
          <a:p>
            <a:pPr marL="914400" lvl="1" indent="-457200">
              <a:buBlip>
                <a:blip r:embed="rId2"/>
              </a:buBlip>
            </a:pPr>
            <a:endParaRPr lang="de-DE" sz="1900" dirty="0"/>
          </a:p>
          <a:p>
            <a:pPr lvl="1"/>
            <a:endParaRPr lang="de-DE" sz="1900" dirty="0"/>
          </a:p>
          <a:p>
            <a:pPr lvl="1"/>
            <a:r>
              <a:rPr lang="de-DE" sz="1900" b="1" dirty="0" smtClean="0"/>
              <a:t>Datenbanken verstehen und selbst modellieren</a:t>
            </a:r>
          </a:p>
          <a:p>
            <a:pPr lvl="1"/>
            <a:endParaRPr lang="de-DE" sz="1900" dirty="0" smtClean="0"/>
          </a:p>
          <a:p>
            <a:pPr marL="914400" lvl="1" indent="-457200">
              <a:buBlip>
                <a:blip r:embed="rId2"/>
              </a:buBlip>
            </a:pPr>
            <a:endParaRPr lang="de-DE" sz="1900" dirty="0" smtClean="0"/>
          </a:p>
          <a:p>
            <a:endParaRPr lang="de-DE" sz="1900" dirty="0"/>
          </a:p>
          <a:p>
            <a:pPr lvl="1"/>
            <a:endParaRPr lang="de-DE" sz="1900" dirty="0" smtClean="0"/>
          </a:p>
          <a:p>
            <a:pPr marL="914400" lvl="1" indent="-457200">
              <a:buFont typeface="Arial" pitchFamily="34" charset="0"/>
              <a:buChar char="•"/>
            </a:pPr>
            <a:endParaRPr lang="de-DE" sz="800" dirty="0" smtClean="0"/>
          </a:p>
          <a:p>
            <a:endParaRPr lang="de-DE" sz="2800" dirty="0" smtClean="0"/>
          </a:p>
          <a:p>
            <a:endParaRPr lang="de-DE" dirty="0" smtClean="0"/>
          </a:p>
          <a:p>
            <a:pPr marL="285750" lvl="0" indent="-285750">
              <a:buFont typeface="Arial" pitchFamily="34" charset="0"/>
              <a:buChar char="•"/>
            </a:pPr>
            <a:endParaRPr lang="de-DE" sz="2800" dirty="0"/>
          </a:p>
        </p:txBody>
      </p: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83656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959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de-DE" dirty="0"/>
              <a:t>Die Informatik im naturwissenschaftlichen Zweig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5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612068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im naturwissenschaftlichen Zweig</a:t>
            </a:r>
            <a:endParaRPr lang="de-DE" sz="2200" dirty="0">
              <a:solidFill>
                <a:schemeClr val="bg1"/>
              </a:solidFill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971600" y="1916831"/>
            <a:ext cx="72368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de-DE" dirty="0" smtClean="0"/>
          </a:p>
          <a:p>
            <a:pPr marL="285750" indent="-285750">
              <a:buBlip>
                <a:blip r:embed="rId2"/>
              </a:buBlip>
            </a:pPr>
            <a:endParaRPr lang="de-DE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819994" y="1370132"/>
            <a:ext cx="4567088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endParaRPr lang="de-DE" sz="2800" dirty="0" smtClean="0"/>
          </a:p>
          <a:p>
            <a:pPr marL="457200" indent="-457200">
              <a:buBlip>
                <a:blip r:embed="rId2"/>
              </a:buBlip>
            </a:pPr>
            <a:r>
              <a:rPr lang="de-DE" sz="1900" b="1" dirty="0" err="1" smtClean="0">
                <a:solidFill>
                  <a:srgbClr val="0070C0"/>
                </a:solidFill>
              </a:rPr>
              <a:t>Algorithmik</a:t>
            </a:r>
            <a:endParaRPr lang="de-DE" sz="1900" b="1" dirty="0" smtClean="0">
              <a:solidFill>
                <a:srgbClr val="0070C0"/>
              </a:solidFill>
            </a:endParaRPr>
          </a:p>
          <a:p>
            <a:pPr marL="914400" lvl="1" indent="-457200">
              <a:buBlip>
                <a:blip r:embed="rId2"/>
              </a:buBlip>
            </a:pPr>
            <a:endParaRPr lang="de-DE" sz="1900" dirty="0"/>
          </a:p>
          <a:p>
            <a:pPr lvl="1"/>
            <a:endParaRPr lang="de-DE" sz="1900" dirty="0" smtClean="0"/>
          </a:p>
          <a:p>
            <a:pPr lvl="1"/>
            <a:endParaRPr lang="de-DE" sz="1900" dirty="0" smtClean="0"/>
          </a:p>
          <a:p>
            <a:pPr lvl="1"/>
            <a:endParaRPr lang="de-DE" sz="1900" dirty="0" smtClean="0"/>
          </a:p>
          <a:p>
            <a:pPr lvl="1"/>
            <a:endParaRPr lang="de-DE" sz="1900" dirty="0"/>
          </a:p>
          <a:p>
            <a:pPr lvl="1"/>
            <a:endParaRPr lang="de-DE" sz="1900" dirty="0"/>
          </a:p>
          <a:p>
            <a:pPr marL="285750" lvl="0" indent="-285750">
              <a:buFont typeface="Arial" pitchFamily="34" charset="0"/>
              <a:buChar char="•"/>
            </a:pPr>
            <a:endParaRPr lang="de-DE" sz="2800" dirty="0"/>
          </a:p>
        </p:txBody>
      </p: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04248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hteck 11"/>
          <p:cNvSpPr/>
          <p:nvPr/>
        </p:nvSpPr>
        <p:spPr>
          <a:xfrm>
            <a:off x="3694049" y="2339786"/>
            <a:ext cx="50400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de-DE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b="1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de-DE" b="1" dirty="0">
                <a:latin typeface="Courier New" pitchFamily="49" charset="0"/>
                <a:cs typeface="Courier New" pitchFamily="49" charset="0"/>
              </a:rPr>
              <a:t> LAMPE</a:t>
            </a:r>
          </a:p>
          <a:p>
            <a:r>
              <a:rPr lang="de-DE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de-DE" b="1" dirty="0">
                <a:latin typeface="Courier New" pitchFamily="49" charset="0"/>
                <a:cs typeface="Courier New" pitchFamily="49" charset="0"/>
              </a:rPr>
              <a:t>	// Deklaration der Attribute</a:t>
            </a:r>
          </a:p>
          <a:p>
            <a:r>
              <a:rPr lang="de-DE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de-DE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de-DE" b="1" dirty="0">
                <a:latin typeface="Courier New" pitchFamily="49" charset="0"/>
                <a:cs typeface="Courier New" pitchFamily="49" charset="0"/>
              </a:rPr>
              <a:t> x;</a:t>
            </a:r>
          </a:p>
          <a:p>
            <a:r>
              <a:rPr lang="de-DE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de-DE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de-DE" b="1" dirty="0">
                <a:latin typeface="Courier New" pitchFamily="49" charset="0"/>
                <a:cs typeface="Courier New" pitchFamily="49" charset="0"/>
              </a:rPr>
              <a:t> y;</a:t>
            </a:r>
          </a:p>
          <a:p>
            <a:r>
              <a:rPr lang="de-DE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de-DE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de-DE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b="1" dirty="0" err="1">
                <a:latin typeface="Courier New" pitchFamily="49" charset="0"/>
                <a:cs typeface="Courier New" pitchFamily="49" charset="0"/>
              </a:rPr>
              <a:t>radius</a:t>
            </a:r>
            <a:r>
              <a:rPr lang="de-DE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de-DE" b="1" dirty="0">
                <a:latin typeface="Courier New" pitchFamily="49" charset="0"/>
                <a:cs typeface="Courier New" pitchFamily="49" charset="0"/>
              </a:rPr>
              <a:t>	private String </a:t>
            </a:r>
            <a:r>
              <a:rPr lang="de-DE" b="1" dirty="0" err="1">
                <a:latin typeface="Courier New" pitchFamily="49" charset="0"/>
                <a:cs typeface="Courier New" pitchFamily="49" charset="0"/>
              </a:rPr>
              <a:t>farbe</a:t>
            </a:r>
            <a:r>
              <a:rPr lang="de-DE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de-DE" b="1" dirty="0">
              <a:latin typeface="Courier New" pitchFamily="49" charset="0"/>
              <a:cs typeface="Courier New" pitchFamily="49" charset="0"/>
            </a:endParaRPr>
          </a:p>
          <a:p>
            <a:r>
              <a:rPr lang="de-DE" b="1" dirty="0">
                <a:latin typeface="Courier New" pitchFamily="49" charset="0"/>
                <a:cs typeface="Courier New" pitchFamily="49" charset="0"/>
              </a:rPr>
              <a:t>	// Methoden</a:t>
            </a:r>
          </a:p>
          <a:p>
            <a:r>
              <a:rPr lang="de-DE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de-DE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338" y="2558058"/>
            <a:ext cx="1800200" cy="2395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Ellipse 12"/>
          <p:cNvSpPr/>
          <p:nvPr/>
        </p:nvSpPr>
        <p:spPr>
          <a:xfrm>
            <a:off x="1979712" y="5159252"/>
            <a:ext cx="615919" cy="639709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460375" y="764704"/>
            <a:ext cx="2887489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err="1" smtClean="0">
                <a:solidFill>
                  <a:schemeClr val="bg1"/>
                </a:solidFill>
              </a:rPr>
              <a:t>Algorithmik</a:t>
            </a:r>
            <a:r>
              <a:rPr lang="de-DE" sz="1900" dirty="0" smtClean="0">
                <a:solidFill>
                  <a:schemeClr val="bg1"/>
                </a:solidFill>
              </a:rPr>
              <a:t> </a:t>
            </a:r>
            <a:r>
              <a:rPr lang="de-DE" sz="1900" dirty="0">
                <a:solidFill>
                  <a:schemeClr val="bg1"/>
                </a:solidFill>
              </a:rPr>
              <a:t>(9. + 10 Klasse</a:t>
            </a:r>
            <a:r>
              <a:rPr lang="de-DE" sz="1900" dirty="0" smtClean="0">
                <a:solidFill>
                  <a:schemeClr val="bg1"/>
                </a:solidFill>
              </a:rPr>
              <a:t>)</a:t>
            </a:r>
            <a:endParaRPr lang="de-DE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3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de-DE" dirty="0"/>
              <a:t>Die Informatik im naturwissenschaftlichen Zweig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6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612068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im naturwissenschaftlichen Zweig</a:t>
            </a:r>
            <a:endParaRPr lang="de-DE" sz="2200" dirty="0">
              <a:solidFill>
                <a:schemeClr val="bg1"/>
              </a:solidFill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971600" y="1916831"/>
            <a:ext cx="72368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de-DE" dirty="0" smtClean="0"/>
          </a:p>
          <a:p>
            <a:pPr marL="285750" indent="-285750">
              <a:buBlip>
                <a:blip r:embed="rId2"/>
              </a:buBlip>
            </a:pPr>
            <a:endParaRPr lang="de-DE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827584" y="1412776"/>
            <a:ext cx="4567088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endParaRPr lang="de-DE" sz="2800" dirty="0" smtClean="0"/>
          </a:p>
          <a:p>
            <a:pPr marL="457200" indent="-457200">
              <a:buBlip>
                <a:blip r:embed="rId2"/>
              </a:buBlip>
            </a:pPr>
            <a:r>
              <a:rPr lang="de-DE" sz="1900" b="1" dirty="0" err="1" smtClean="0">
                <a:solidFill>
                  <a:srgbClr val="0070C0"/>
                </a:solidFill>
              </a:rPr>
              <a:t>Algorithmik</a:t>
            </a:r>
            <a:endParaRPr lang="de-DE" sz="1900" b="1" dirty="0" smtClean="0">
              <a:solidFill>
                <a:srgbClr val="0070C0"/>
              </a:solidFill>
            </a:endParaRPr>
          </a:p>
          <a:p>
            <a:pPr marL="914400" lvl="1" indent="-457200">
              <a:buBlip>
                <a:blip r:embed="rId2"/>
              </a:buBlip>
            </a:pPr>
            <a:endParaRPr lang="de-DE" sz="1900" dirty="0"/>
          </a:p>
          <a:p>
            <a:pPr lvl="1"/>
            <a:endParaRPr lang="de-DE" sz="1900" dirty="0" smtClean="0"/>
          </a:p>
          <a:p>
            <a:pPr lvl="1"/>
            <a:endParaRPr lang="de-DE" sz="1900" dirty="0" smtClean="0"/>
          </a:p>
          <a:p>
            <a:pPr lvl="1"/>
            <a:endParaRPr lang="de-DE" sz="1900" dirty="0" smtClean="0"/>
          </a:p>
          <a:p>
            <a:pPr lvl="1"/>
            <a:endParaRPr lang="de-DE" sz="1900" dirty="0"/>
          </a:p>
          <a:p>
            <a:pPr lvl="1"/>
            <a:endParaRPr lang="de-DE" sz="1900" dirty="0"/>
          </a:p>
          <a:p>
            <a:pPr marL="285750" lvl="0" indent="-285750">
              <a:buFont typeface="Arial" pitchFamily="34" charset="0"/>
              <a:buChar char="•"/>
            </a:pPr>
            <a:endParaRPr lang="de-DE" sz="2800" dirty="0"/>
          </a:p>
        </p:txBody>
      </p: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04248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" y="2492897"/>
            <a:ext cx="3743201" cy="1259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hteck 10"/>
          <p:cNvSpPr/>
          <p:nvPr/>
        </p:nvSpPr>
        <p:spPr>
          <a:xfrm>
            <a:off x="3567422" y="3933056"/>
            <a:ext cx="539706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/>
          </a:p>
          <a:p>
            <a:r>
              <a:rPr lang="pt-BR" b="1" dirty="0">
                <a:latin typeface="Courier New" pitchFamily="49" charset="0"/>
                <a:cs typeface="Courier New" pitchFamily="49" charset="0"/>
              </a:rPr>
              <a:t>for 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(int </a:t>
            </a:r>
            <a:r>
              <a:rPr lang="pt-BR" b="1" dirty="0">
                <a:latin typeface="Courier New" pitchFamily="49" charset="0"/>
                <a:cs typeface="Courier New" pitchFamily="49" charset="0"/>
              </a:rPr>
              <a:t>n=3; n&lt;=20; n++)</a:t>
            </a:r>
          </a:p>
          <a:p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{       </a:t>
            </a:r>
          </a:p>
          <a:p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de-DE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de-DE" b="1" dirty="0">
                <a:latin typeface="Courier New" pitchFamily="49" charset="0"/>
                <a:cs typeface="Courier New" pitchFamily="49" charset="0"/>
              </a:rPr>
              <a:t>("Zahl:" + n);</a:t>
            </a:r>
          </a:p>
          <a:p>
            <a:r>
              <a:rPr lang="de-DE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Rechteck 17"/>
          <p:cNvSpPr/>
          <p:nvPr/>
        </p:nvSpPr>
        <p:spPr>
          <a:xfrm>
            <a:off x="460375" y="764704"/>
            <a:ext cx="2887489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err="1" smtClean="0">
                <a:solidFill>
                  <a:schemeClr val="bg1"/>
                </a:solidFill>
              </a:rPr>
              <a:t>Algorithmik</a:t>
            </a:r>
            <a:r>
              <a:rPr lang="de-DE" sz="1900" dirty="0" smtClean="0">
                <a:solidFill>
                  <a:schemeClr val="bg1"/>
                </a:solidFill>
              </a:rPr>
              <a:t> </a:t>
            </a:r>
            <a:r>
              <a:rPr lang="de-DE" sz="1900" dirty="0">
                <a:solidFill>
                  <a:schemeClr val="bg1"/>
                </a:solidFill>
              </a:rPr>
              <a:t>(9. + 10 Klasse</a:t>
            </a:r>
            <a:r>
              <a:rPr lang="de-DE" sz="1900" dirty="0" smtClean="0">
                <a:solidFill>
                  <a:schemeClr val="bg1"/>
                </a:solidFill>
              </a:rPr>
              <a:t>)</a:t>
            </a:r>
            <a:endParaRPr lang="de-DE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8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de-DE" dirty="0"/>
              <a:t>Die Informatik im naturwissenschaftlichen Zweig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7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612068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im naturwissenschaftlichen Zweig</a:t>
            </a:r>
            <a:endParaRPr lang="de-DE" sz="2200" dirty="0">
              <a:solidFill>
                <a:schemeClr val="bg1"/>
              </a:solidFill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971600" y="1916831"/>
            <a:ext cx="72368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de-DE" dirty="0" smtClean="0"/>
          </a:p>
          <a:p>
            <a:pPr marL="285750" indent="-285750">
              <a:buBlip>
                <a:blip r:embed="rId2"/>
              </a:buBlip>
            </a:pPr>
            <a:endParaRPr lang="de-DE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827584" y="1412776"/>
            <a:ext cx="456708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endParaRPr lang="de-DE" sz="2800" dirty="0" smtClean="0"/>
          </a:p>
          <a:p>
            <a:pPr marL="457200" indent="-457200">
              <a:buBlip>
                <a:blip r:embed="rId2"/>
              </a:buBlip>
            </a:pPr>
            <a:r>
              <a:rPr lang="de-DE" sz="1900" b="1" dirty="0" err="1" smtClean="0">
                <a:solidFill>
                  <a:srgbClr val="0070C0"/>
                </a:solidFill>
              </a:rPr>
              <a:t>Algorithmik</a:t>
            </a:r>
            <a:endParaRPr lang="de-DE" sz="1900" b="1" dirty="0" smtClean="0">
              <a:solidFill>
                <a:srgbClr val="0070C0"/>
              </a:solidFill>
            </a:endParaRPr>
          </a:p>
          <a:p>
            <a:pPr lvl="1"/>
            <a:r>
              <a:rPr lang="de-DE" sz="1900" dirty="0" smtClean="0"/>
              <a:t>z.B. Spiel Break Out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1900" dirty="0" smtClean="0"/>
              <a:t>analysieren und dann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1900" dirty="0" smtClean="0"/>
              <a:t>programmieren und damit</a:t>
            </a:r>
          </a:p>
          <a:p>
            <a:pPr marL="914400" lvl="1" indent="-457200">
              <a:buBlip>
                <a:blip r:embed="rId2"/>
              </a:buBlip>
            </a:pPr>
            <a:r>
              <a:rPr lang="de-DE" sz="1900" dirty="0" smtClean="0"/>
              <a:t>simulieren</a:t>
            </a:r>
          </a:p>
          <a:p>
            <a:pPr marL="914400" lvl="1" indent="-457200">
              <a:buBlip>
                <a:blip r:embed="rId2"/>
              </a:buBlip>
            </a:pPr>
            <a:endParaRPr lang="de-DE" sz="1900" dirty="0"/>
          </a:p>
          <a:p>
            <a:pPr lvl="1"/>
            <a:endParaRPr lang="de-DE" sz="1900" b="1" dirty="0" smtClean="0"/>
          </a:p>
          <a:p>
            <a:pPr lvl="1"/>
            <a:r>
              <a:rPr lang="de-DE" sz="1900" b="1" dirty="0" smtClean="0"/>
              <a:t>Einfache Algorithmen in </a:t>
            </a:r>
          </a:p>
          <a:p>
            <a:pPr lvl="1"/>
            <a:r>
              <a:rPr lang="de-DE" sz="1900" b="1" dirty="0" smtClean="0"/>
              <a:t>Programme umsetzen</a:t>
            </a:r>
            <a:endParaRPr lang="de-DE" sz="1900" b="1" dirty="0"/>
          </a:p>
          <a:p>
            <a:pPr marL="914400" lvl="1" indent="-457200">
              <a:buBlip>
                <a:blip r:embed="rId2"/>
              </a:buBlip>
            </a:pPr>
            <a:endParaRPr lang="de-DE" sz="1900" dirty="0" smtClean="0"/>
          </a:p>
          <a:p>
            <a:pPr lvl="1"/>
            <a:endParaRPr lang="de-DE" sz="1900" dirty="0" smtClean="0"/>
          </a:p>
          <a:p>
            <a:pPr lvl="1"/>
            <a:endParaRPr lang="de-DE" sz="1900" dirty="0" smtClean="0"/>
          </a:p>
          <a:p>
            <a:pPr lvl="1"/>
            <a:endParaRPr lang="de-DE" sz="1900" dirty="0"/>
          </a:p>
          <a:p>
            <a:pPr lvl="1"/>
            <a:endParaRPr lang="de-DE" sz="1900" dirty="0"/>
          </a:p>
          <a:p>
            <a:pPr marL="285750" lvl="0" indent="-285750">
              <a:buFont typeface="Arial" pitchFamily="34" charset="0"/>
              <a:buChar char="•"/>
            </a:pPr>
            <a:endParaRPr lang="de-DE" sz="2800" dirty="0"/>
          </a:p>
        </p:txBody>
      </p: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04248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rafik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9" r="2382" b="1540"/>
          <a:stretch/>
        </p:blipFill>
        <p:spPr>
          <a:xfrm>
            <a:off x="5580112" y="1149424"/>
            <a:ext cx="3128020" cy="5022775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18" name="Rechteck 17"/>
          <p:cNvSpPr/>
          <p:nvPr/>
        </p:nvSpPr>
        <p:spPr>
          <a:xfrm>
            <a:off x="460375" y="764704"/>
            <a:ext cx="2887489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err="1" smtClean="0">
                <a:solidFill>
                  <a:schemeClr val="bg1"/>
                </a:solidFill>
              </a:rPr>
              <a:t>Algorithmik</a:t>
            </a:r>
            <a:r>
              <a:rPr lang="de-DE" sz="1900" dirty="0" smtClean="0">
                <a:solidFill>
                  <a:schemeClr val="bg1"/>
                </a:solidFill>
              </a:rPr>
              <a:t> </a:t>
            </a:r>
            <a:r>
              <a:rPr lang="de-DE" sz="1900" dirty="0">
                <a:solidFill>
                  <a:schemeClr val="bg1"/>
                </a:solidFill>
              </a:rPr>
              <a:t>(9. + 10 Klasse</a:t>
            </a:r>
            <a:r>
              <a:rPr lang="de-DE" sz="1900" dirty="0" smtClean="0">
                <a:solidFill>
                  <a:schemeClr val="bg1"/>
                </a:solidFill>
              </a:rPr>
              <a:t>)</a:t>
            </a:r>
            <a:endParaRPr lang="de-DE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67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de-DE" dirty="0" smtClean="0"/>
              <a:t>Die Informatik 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8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468052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in der 11. Jahrgangsstufe</a:t>
            </a:r>
            <a:endParaRPr lang="de-DE" sz="2200" dirty="0">
              <a:solidFill>
                <a:schemeClr val="bg1"/>
              </a:solidFill>
            </a:endParaRPr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04248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Rechteck 18"/>
          <p:cNvSpPr/>
          <p:nvPr/>
        </p:nvSpPr>
        <p:spPr>
          <a:xfrm>
            <a:off x="460375" y="764704"/>
            <a:ext cx="2023393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Vergleich NTG / SG</a:t>
            </a:r>
            <a:endParaRPr lang="de-DE" sz="1900" dirty="0">
              <a:solidFill>
                <a:schemeClr val="bg1"/>
              </a:solidFill>
            </a:endParaRPr>
          </a:p>
        </p:txBody>
      </p:sp>
      <p:cxnSp>
        <p:nvCxnSpPr>
          <p:cNvPr id="9" name="Gerade Verbindung 8"/>
          <p:cNvCxnSpPr/>
          <p:nvPr/>
        </p:nvCxnSpPr>
        <p:spPr>
          <a:xfrm>
            <a:off x="4716016" y="1556792"/>
            <a:ext cx="0" cy="475252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4932040" y="1556792"/>
            <a:ext cx="3710507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NTG: Informatik 3. </a:t>
            </a:r>
            <a:r>
              <a:rPr lang="de-DE" sz="1900" dirty="0" err="1" smtClean="0">
                <a:solidFill>
                  <a:schemeClr val="bg1"/>
                </a:solidFill>
              </a:rPr>
              <a:t>Lernjahr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467544" y="1556792"/>
            <a:ext cx="4004443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SG: spätbeginnende Informatik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004048" y="2636912"/>
            <a:ext cx="35283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Graphen (ca. 10H)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Codierung und Verschlüsselung (ca. 11H)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Kommunikation in Netzwerken, Internet (ca. 10H)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Künstliche Intelligenz (ca. 16H)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Vertiefung (ca. 7H)</a:t>
            </a:r>
          </a:p>
          <a:p>
            <a:endParaRPr lang="de-DE" dirty="0" smtClean="0"/>
          </a:p>
        </p:txBody>
      </p:sp>
      <p:sp>
        <p:nvSpPr>
          <p:cNvPr id="24" name="Textfeld 23"/>
          <p:cNvSpPr txBox="1"/>
          <p:nvPr/>
        </p:nvSpPr>
        <p:spPr>
          <a:xfrm>
            <a:off x="885587" y="2636912"/>
            <a:ext cx="35283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err="1" smtClean="0"/>
              <a:t>Algorithmik</a:t>
            </a:r>
            <a:r>
              <a:rPr lang="de-DE" dirty="0" smtClean="0"/>
              <a:t> (ca. 22H)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Codierung und Verschlüsselung (ca. 11H)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Kommunikation in Netzwerken, Internet (ca. 9H)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Künstliche Intelligenz (ca. 12H)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4514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de-DE" dirty="0" smtClean="0"/>
              <a:t>Die Informatik 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0DEF-3AFA-4B9E-BF4D-FD7555036DFD}" type="slidenum">
              <a:rPr lang="de-DE" smtClean="0"/>
              <a:t>9</a:t>
            </a:fld>
            <a:endParaRPr lang="de-DE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764704"/>
            <a:ext cx="634953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333817"/>
            <a:ext cx="4680520" cy="430887"/>
          </a:xfrm>
          <a:prstGeom prst="rect">
            <a:avLst/>
          </a:prstGeom>
          <a:solidFill>
            <a:srgbClr val="4B88C5"/>
          </a:solidFill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chemeClr val="bg1"/>
                </a:solidFill>
              </a:rPr>
              <a:t>Die Informatik in der 11. Jahrgangsstufe</a:t>
            </a:r>
            <a:endParaRPr lang="de-DE" sz="2200" dirty="0">
              <a:solidFill>
                <a:schemeClr val="bg1"/>
              </a:solidFill>
            </a:endParaRPr>
          </a:p>
        </p:txBody>
      </p:sp>
      <p:cxnSp>
        <p:nvCxnSpPr>
          <p:cNvPr id="32" name="Gerade Verbindung 31"/>
          <p:cNvCxnSpPr/>
          <p:nvPr/>
        </p:nvCxnSpPr>
        <p:spPr>
          <a:xfrm>
            <a:off x="467543" y="6381328"/>
            <a:ext cx="8299350" cy="0"/>
          </a:xfrm>
          <a:prstGeom prst="line">
            <a:avLst/>
          </a:prstGeom>
          <a:ln w="19050">
            <a:solidFill>
              <a:srgbClr val="197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Bildergebnis für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8" descr="Bildergebnis für open office cal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0" descr="Bildergebnis für open office cal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" name="Grafik 19" descr="\\DCMASTER\RedirectedFolders\stellvertretung\Desktop\Logo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0" r="57323" b="64337"/>
          <a:stretch/>
        </p:blipFill>
        <p:spPr bwMode="auto">
          <a:xfrm>
            <a:off x="6804248" y="167854"/>
            <a:ext cx="2054323" cy="59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Rechteck 18"/>
          <p:cNvSpPr/>
          <p:nvPr/>
        </p:nvSpPr>
        <p:spPr>
          <a:xfrm>
            <a:off x="460375" y="764704"/>
            <a:ext cx="2023393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Vergleich NTG / SG</a:t>
            </a:r>
            <a:endParaRPr lang="de-DE" sz="1900" dirty="0">
              <a:solidFill>
                <a:schemeClr val="bg1"/>
              </a:solidFill>
            </a:endParaRPr>
          </a:p>
        </p:txBody>
      </p:sp>
      <p:cxnSp>
        <p:nvCxnSpPr>
          <p:cNvPr id="9" name="Gerade Verbindung 8"/>
          <p:cNvCxnSpPr/>
          <p:nvPr/>
        </p:nvCxnSpPr>
        <p:spPr>
          <a:xfrm>
            <a:off x="4716016" y="1556792"/>
            <a:ext cx="0" cy="475252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4932040" y="1556792"/>
            <a:ext cx="3710507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NTG: Informatik 3. </a:t>
            </a:r>
            <a:r>
              <a:rPr lang="de-DE" sz="1900" dirty="0" err="1" smtClean="0">
                <a:solidFill>
                  <a:schemeClr val="bg1"/>
                </a:solidFill>
              </a:rPr>
              <a:t>Lernjahr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467544" y="1556792"/>
            <a:ext cx="4004443" cy="384721"/>
          </a:xfrm>
          <a:prstGeom prst="rect">
            <a:avLst/>
          </a:prstGeom>
          <a:solidFill>
            <a:srgbClr val="1971B9"/>
          </a:solidFill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900" dirty="0" smtClean="0">
                <a:solidFill>
                  <a:schemeClr val="bg1"/>
                </a:solidFill>
              </a:rPr>
              <a:t>SG: spätbeginnende Informatik</a:t>
            </a:r>
            <a:endParaRPr lang="de-DE" sz="1900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004048" y="2636912"/>
            <a:ext cx="35283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Graphen (ca. 10H)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 smtClean="0">
                <a:solidFill>
                  <a:srgbClr val="1971B9"/>
                </a:solidFill>
              </a:rPr>
              <a:t>Codierung und Verschlüsselung (ca. 11H)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Kommunikation in Netzwerken, Internet (ca. 10H)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Künstliche Intelligenz (ca. 16H)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Vertiefung (ca. 7H)</a:t>
            </a:r>
          </a:p>
          <a:p>
            <a:endParaRPr lang="de-DE" dirty="0" smtClean="0"/>
          </a:p>
        </p:txBody>
      </p:sp>
      <p:sp>
        <p:nvSpPr>
          <p:cNvPr id="24" name="Textfeld 23"/>
          <p:cNvSpPr txBox="1"/>
          <p:nvPr/>
        </p:nvSpPr>
        <p:spPr>
          <a:xfrm>
            <a:off x="885587" y="2636912"/>
            <a:ext cx="35283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err="1" smtClean="0"/>
              <a:t>Algorithmik</a:t>
            </a:r>
            <a:r>
              <a:rPr lang="de-DE" dirty="0" smtClean="0"/>
              <a:t> (ca. 22H)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 smtClean="0">
                <a:solidFill>
                  <a:srgbClr val="1971B9"/>
                </a:solidFill>
              </a:rPr>
              <a:t>Codierung und Verschlüsselung (ca. 11H)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Kommunikation in Netzwerken, Internet (ca. 9H)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Künstliche Intelligenz (ca. 12H)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19662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664</Words>
  <Application>Microsoft Office PowerPoint</Application>
  <PresentationFormat>Bildschirmpräsentation (4:3)</PresentationFormat>
  <Paragraphs>241</Paragraphs>
  <Slides>13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Steffi</dc:creator>
  <cp:lastModifiedBy>agamemnon82@web.de</cp:lastModifiedBy>
  <cp:revision>316</cp:revision>
  <cp:lastPrinted>2014-07-06T06:11:32Z</cp:lastPrinted>
  <dcterms:created xsi:type="dcterms:W3CDTF">2012-06-07T19:41:39Z</dcterms:created>
  <dcterms:modified xsi:type="dcterms:W3CDTF">2026-03-02T15:24:10Z</dcterms:modified>
</cp:coreProperties>
</file>