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80" r:id="rId22"/>
    <p:sldId id="281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61" d="100"/>
          <a:sy n="61" d="100"/>
        </p:scale>
        <p:origin x="1440" y="-1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Abgerundetes Rechtec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A37B-981A-4E40-9E17-1EC4B293397D}" type="datetimeFigureOut">
              <a:rPr lang="de-DE" smtClean="0"/>
              <a:pPr/>
              <a:t>25.02.2024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AA7B6D6-A473-4ED8-BF61-4420A8E3E4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A37B-981A-4E40-9E17-1EC4B293397D}" type="datetimeFigureOut">
              <a:rPr lang="de-DE" smtClean="0"/>
              <a:pPr/>
              <a:t>25.02.2024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B6D6-A473-4ED8-BF61-4420A8E3E4F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A37B-981A-4E40-9E17-1EC4B293397D}" type="datetimeFigureOut">
              <a:rPr lang="de-DE" smtClean="0"/>
              <a:pPr/>
              <a:t>25.02.2024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B6D6-A473-4ED8-BF61-4420A8E3E4F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A37B-981A-4E40-9E17-1EC4B293397D}" type="datetimeFigureOut">
              <a:rPr lang="de-DE" smtClean="0"/>
              <a:pPr/>
              <a:t>25.02.2024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B6D6-A473-4ED8-BF61-4420A8E3E4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Abgerundetes Rechtec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A37B-981A-4E40-9E17-1EC4B293397D}" type="datetimeFigureOut">
              <a:rPr lang="de-DE" smtClean="0"/>
              <a:pPr/>
              <a:t>25.02.2024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AA7B6D6-A473-4ED8-BF61-4420A8E3E4F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A37B-981A-4E40-9E17-1EC4B293397D}" type="datetimeFigureOut">
              <a:rPr lang="de-DE" smtClean="0"/>
              <a:pPr/>
              <a:t>25.02.2024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B6D6-A473-4ED8-BF61-4420A8E3E4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A37B-981A-4E40-9E17-1EC4B293397D}" type="datetimeFigureOut">
              <a:rPr lang="de-DE" smtClean="0"/>
              <a:pPr/>
              <a:t>25.02.2024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B6D6-A473-4ED8-BF61-4420A8E3E4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A37B-981A-4E40-9E17-1EC4B293397D}" type="datetimeFigureOut">
              <a:rPr lang="de-DE" smtClean="0"/>
              <a:pPr/>
              <a:t>25.02.2024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B6D6-A473-4ED8-BF61-4420A8E3E4F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A37B-981A-4E40-9E17-1EC4B293397D}" type="datetimeFigureOut">
              <a:rPr lang="de-DE" smtClean="0"/>
              <a:pPr/>
              <a:t>25.02.2024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B6D6-A473-4ED8-BF61-4420A8E3E4F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Abgerundetes Rechtec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A37B-981A-4E40-9E17-1EC4B293397D}" type="datetimeFigureOut">
              <a:rPr lang="de-DE" smtClean="0"/>
              <a:pPr/>
              <a:t>25.02.2024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B6D6-A473-4ED8-BF61-4420A8E3E4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A37B-981A-4E40-9E17-1EC4B293397D}" type="datetimeFigureOut">
              <a:rPr lang="de-DE" smtClean="0"/>
              <a:pPr/>
              <a:t>25.02.2024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AA7B6D6-A473-4ED8-BF61-4420A8E3E4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Rechtec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c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Abgerundetes Rechtec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de-DE"/>
              <a:t>Textmasterformate durch Klicken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327A37B-981A-4E40-9E17-1EC4B293397D}" type="datetimeFigureOut">
              <a:rPr lang="de-DE" smtClean="0"/>
              <a:pPr/>
              <a:t>25.02.2024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AA7B6D6-A473-4ED8-BF61-4420A8E3E4F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Spanisch als spätbeginnende Fremdsprache</a:t>
            </a:r>
          </a:p>
        </p:txBody>
      </p:sp>
      <p:pic>
        <p:nvPicPr>
          <p:cNvPr id="4" name="Grafik 3" descr="http://www.halloluise.de/assets/images/lehre_und_lernen/fachbereiche/fremdsprachen/spanisch/trumpf.png?c=6656872655756645665726656666163686265726569636865667265664737072616368656737061669736368"/>
          <p:cNvPicPr/>
          <p:nvPr/>
        </p:nvPicPr>
        <p:blipFill>
          <a:blip r:embed="rId2" cstate="print"/>
          <a:srcRect t="33136" b="9665"/>
          <a:stretch>
            <a:fillRect/>
          </a:stretch>
        </p:blipFill>
        <p:spPr bwMode="auto">
          <a:xfrm>
            <a:off x="827584" y="3284984"/>
            <a:ext cx="727280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800" dirty="0"/>
              <a:t>Jeder 10. Erdbewohner spricht Spanisch.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5257" t="23598" r="30826" b="22772"/>
          <a:stretch>
            <a:fillRect/>
          </a:stretch>
        </p:blipFill>
        <p:spPr bwMode="auto">
          <a:xfrm>
            <a:off x="395536" y="2708920"/>
            <a:ext cx="49911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e Legende 4"/>
          <p:cNvSpPr/>
          <p:nvPr/>
        </p:nvSpPr>
        <p:spPr>
          <a:xfrm>
            <a:off x="5292080" y="1700808"/>
            <a:ext cx="2736304" cy="1224136"/>
          </a:xfrm>
          <a:prstGeom prst="wedgeEllipseCallout">
            <a:avLst>
              <a:gd name="adj1" fmla="val -52693"/>
              <a:gd name="adj2" fmla="val 5316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</a:rPr>
              <a:t>¡</a:t>
            </a:r>
            <a:r>
              <a:rPr lang="de-DE" sz="2400" dirty="0" err="1">
                <a:solidFill>
                  <a:schemeClr val="tx1"/>
                </a:solidFill>
              </a:rPr>
              <a:t>Hablo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español</a:t>
            </a:r>
            <a:r>
              <a:rPr lang="de-DE" sz="2400" dirty="0">
                <a:solidFill>
                  <a:schemeClr val="tx1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72400" cy="1008112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de-DE" sz="3200" b="1" dirty="0">
                <a:solidFill>
                  <a:schemeClr val="bg1"/>
                </a:solidFill>
              </a:rPr>
              <a:t>Wirtschaftliche Beziehungen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99592" y="1628800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2000" b="1" dirty="0"/>
              <a:t>Deutschland-Spanien</a:t>
            </a:r>
          </a:p>
          <a:p>
            <a:pPr marL="342900" indent="-342900">
              <a:buFontTx/>
              <a:buChar char="-"/>
            </a:pPr>
            <a:r>
              <a:rPr lang="de-DE" sz="2000" dirty="0"/>
              <a:t>Deutschland ist der zweitgrößte Handelspartner Spaniens nach Frankreich.</a:t>
            </a:r>
          </a:p>
          <a:p>
            <a:pPr marL="342900" indent="-342900">
              <a:buFontTx/>
              <a:buChar char="-"/>
            </a:pPr>
            <a:r>
              <a:rPr lang="de-DE" sz="2000" dirty="0"/>
              <a:t>In Spanien sind rund 1.100 dt. Firmen mit Tochtergesellschaften präsent.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99592" y="3284984"/>
            <a:ext cx="72728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dirty="0"/>
          </a:p>
          <a:p>
            <a:r>
              <a:rPr lang="de-DE" sz="2000" b="1" dirty="0"/>
              <a:t>2.   Deutschland-Lateinamerika</a:t>
            </a:r>
          </a:p>
          <a:p>
            <a:pPr>
              <a:buFontTx/>
              <a:buChar char="-"/>
            </a:pPr>
            <a:r>
              <a:rPr lang="de-DE" sz="2000" dirty="0"/>
              <a:t>     Der deutsche Außenhandel mit Lateinamerika ist in den letzten   </a:t>
            </a:r>
          </a:p>
          <a:p>
            <a:r>
              <a:rPr lang="de-DE" sz="2000" dirty="0"/>
              <a:t>       Jahren stärker als der gesamte deutsche Außenhandel gestiegen. </a:t>
            </a:r>
          </a:p>
          <a:p>
            <a:r>
              <a:rPr lang="de-DE" sz="2000" dirty="0"/>
              <a:t>-     vielfältige wirtschaftliche Beziehungen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20004" t="33994" r="16733" b="16997"/>
          <a:stretch>
            <a:fillRect/>
          </a:stretch>
        </p:blipFill>
        <p:spPr bwMode="auto">
          <a:xfrm>
            <a:off x="226646" y="1124744"/>
            <a:ext cx="8768731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3. Spanisch am Gymnasium Lappersdorf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692696"/>
            <a:ext cx="7772400" cy="724942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Spanisch als spätbeginnende Fremdsprache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914400" y="1988840"/>
            <a:ext cx="7772400" cy="4030960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Belegungsverpflichtung für drei Jahre, Abwählen von Latein/Französisch nach der 10. Jahrgangsstufe</a:t>
            </a:r>
          </a:p>
          <a:p>
            <a:r>
              <a:rPr lang="de-DE" dirty="0"/>
              <a:t>Jahrgangsstufe 11 (4 WS), 12 (3 WS) und 13 (3WS); Möglichkeit eines P-Seminars</a:t>
            </a:r>
          </a:p>
          <a:p>
            <a:r>
              <a:rPr lang="de-DE" dirty="0"/>
              <a:t>Belegungspflicht für 4 Semester: keine 0 Punkte in Q12 und Q13</a:t>
            </a:r>
          </a:p>
          <a:p>
            <a:r>
              <a:rPr lang="de-DE" dirty="0"/>
              <a:t>Einbringen ins Abitur: min.3 von 4 Halbjahresleistungen</a:t>
            </a:r>
          </a:p>
          <a:p>
            <a:r>
              <a:rPr lang="de-DE" dirty="0"/>
              <a:t>Abiturprüfung: Spanisch kann nur als mündliches Abiturprüfungsfach gewählt werden (alle vier Halbjahre werden dann eingebracht) </a:t>
            </a:r>
          </a:p>
          <a:p>
            <a:pPr marL="0" indent="0">
              <a:buNone/>
            </a:pPr>
            <a:r>
              <a:rPr lang="de-DE" b="1" dirty="0"/>
              <a:t>NEU: Austauschprogramm mit Spanien (Fr. </a:t>
            </a:r>
            <a:r>
              <a:rPr lang="de-DE" b="1" dirty="0" err="1"/>
              <a:t>Reindlmeier</a:t>
            </a:r>
            <a:r>
              <a:rPr lang="de-DE" b="1" dirty="0"/>
              <a:t>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7772400" cy="86895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Spanisch als spätbeginnende Fremdsprache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899592" y="1556792"/>
            <a:ext cx="7772400" cy="4572000"/>
          </a:xfrm>
        </p:spPr>
        <p:txBody>
          <a:bodyPr>
            <a:normAutofit fontScale="92500"/>
          </a:bodyPr>
          <a:lstStyle/>
          <a:p>
            <a:r>
              <a:rPr lang="de-DE" dirty="0"/>
              <a:t>starker Fokus auf Mündlichkeit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Am Ende der 13. Jahrgangsstufe erreichen die Schüler die Stufe B1, im Bereich Leseverstehen B1+, des Gemeinsamen europäischen Referenzrahmens.</a:t>
            </a:r>
          </a:p>
          <a:p>
            <a:pPr marL="0" indent="0">
              <a:buNone/>
            </a:pPr>
            <a:endParaRPr lang="de-DE" dirty="0"/>
          </a:p>
          <a:p>
            <a:pPr>
              <a:buNone/>
            </a:pPr>
            <a:r>
              <a:rPr lang="de-DE" dirty="0"/>
              <a:t>	</a:t>
            </a:r>
            <a:r>
              <a:rPr lang="de-DE" sz="2200" i="1" dirty="0"/>
              <a:t>„</a:t>
            </a:r>
            <a:r>
              <a:rPr lang="de-DE" sz="2400" i="1" dirty="0"/>
              <a:t>Am Ende der Jahrgangsstufe 13 beteiligen sich die Schüler an Gesprächen und Diskussionen und tragen Sachverhalte aus einem breiteren Themenspektrum flüssig und weitgehend frei vor.“ (Auszug LehrplanPLUS Bayern)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400" i="1" dirty="0"/>
          </a:p>
          <a:p>
            <a:pPr>
              <a:buNone/>
            </a:pPr>
            <a:r>
              <a:rPr lang="de-DE" sz="2400" i="1" dirty="0"/>
              <a:t>	</a:t>
            </a:r>
            <a:endParaRPr lang="de-DE" sz="2400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72400" cy="724942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Lehrwerk: ¡</a:t>
            </a:r>
            <a:r>
              <a:rPr lang="de-DE" sz="2800" dirty="0" err="1">
                <a:solidFill>
                  <a:schemeClr val="bg1"/>
                </a:solidFill>
              </a:rPr>
              <a:t>Adelante</a:t>
            </a:r>
            <a:r>
              <a:rPr lang="de-DE" sz="2800" dirty="0">
                <a:solidFill>
                  <a:schemeClr val="bg1"/>
                </a:solidFill>
              </a:rPr>
              <a:t>! (Klett-Verlag)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A62460A-9F0A-A1A0-57DC-068F6A7C6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12776"/>
            <a:ext cx="3571875" cy="475297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5A307CE-E05E-A0FE-8D52-ACE15AB84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441297"/>
            <a:ext cx="3571875" cy="47529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79695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¡</a:t>
            </a:r>
            <a:r>
              <a:rPr lang="de-DE" sz="2800" dirty="0" err="1">
                <a:solidFill>
                  <a:schemeClr val="bg1"/>
                </a:solidFill>
              </a:rPr>
              <a:t>Adelante</a:t>
            </a:r>
            <a:r>
              <a:rPr lang="de-DE" sz="2800" dirty="0">
                <a:solidFill>
                  <a:schemeClr val="bg1"/>
                </a:solidFill>
              </a:rPr>
              <a:t>! 1 + 2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/>
              <a:t>auf  Vorkenntnisse aus Englisch, Französisch und Latein wird zurückgegriffen</a:t>
            </a:r>
          </a:p>
          <a:p>
            <a:r>
              <a:rPr lang="de-DE" dirty="0"/>
              <a:t>altersgemäße Themen, auch mit beruflichem Bezug</a:t>
            </a:r>
            <a:r>
              <a:rPr lang="de-DE" i="1" dirty="0"/>
              <a:t>: z.B. Mi </a:t>
            </a:r>
            <a:r>
              <a:rPr lang="de-DE" i="1" dirty="0" err="1"/>
              <a:t>barrio</a:t>
            </a:r>
            <a:r>
              <a:rPr lang="de-DE" i="1" dirty="0"/>
              <a:t>, Mi </a:t>
            </a:r>
            <a:r>
              <a:rPr lang="de-DE" i="1" dirty="0" err="1"/>
              <a:t>tiempo</a:t>
            </a:r>
            <a:r>
              <a:rPr lang="de-DE" i="1" dirty="0"/>
              <a:t> </a:t>
            </a:r>
            <a:r>
              <a:rPr lang="de-DE" i="1" dirty="0" err="1"/>
              <a:t>libre</a:t>
            </a:r>
            <a:r>
              <a:rPr lang="de-DE" i="1" dirty="0"/>
              <a:t>, Mi </a:t>
            </a:r>
            <a:r>
              <a:rPr lang="de-DE" i="1" dirty="0" err="1"/>
              <a:t>trabajo</a:t>
            </a:r>
            <a:r>
              <a:rPr lang="de-DE" i="1" dirty="0"/>
              <a:t> usw.</a:t>
            </a:r>
          </a:p>
          <a:p>
            <a:r>
              <a:rPr lang="de-DE" dirty="0"/>
              <a:t> Verstärkter Fokus auf Mündlichkeit, aber auch Leseverstehen, Hör-/Hör-Sehverstehen und Mediation</a:t>
            </a:r>
          </a:p>
          <a:p>
            <a:r>
              <a:rPr lang="de-DE" dirty="0"/>
              <a:t>Interkulturelle Kompetenz und Landeskunde wird großgeschrieben: z.B. </a:t>
            </a:r>
            <a:r>
              <a:rPr lang="de-DE" i="1" dirty="0" err="1"/>
              <a:t>Andalucía</a:t>
            </a:r>
            <a:r>
              <a:rPr lang="de-DE" i="1" dirty="0"/>
              <a:t>, Perú, México, Galicia usw</a:t>
            </a:r>
            <a:r>
              <a:rPr lang="de-DE" dirty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1E98A26-3B72-DCE5-F157-F4939156B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55276"/>
            <a:ext cx="7719752" cy="6547447"/>
          </a:xfrm>
          <a:prstGeom prst="rect">
            <a:avLst/>
          </a:prstGeom>
        </p:spPr>
      </p:pic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B58FA945-28D8-EE8F-36D6-0DA5E2B02297}"/>
              </a:ext>
            </a:extLst>
          </p:cNvPr>
          <p:cNvCxnSpPr/>
          <p:nvPr/>
        </p:nvCxnSpPr>
        <p:spPr>
          <a:xfrm>
            <a:off x="539552" y="5589240"/>
            <a:ext cx="100811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4. Tipps für die Entscheidungsfindung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692696"/>
            <a:ext cx="7992888" cy="52322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2800" u="sng" dirty="0">
                <a:latin typeface="Arial" pitchFamily="34" charset="0"/>
                <a:cs typeface="Arial" pitchFamily="34" charset="0"/>
              </a:rPr>
              <a:t>Gliederung</a:t>
            </a:r>
          </a:p>
          <a:p>
            <a:endParaRPr lang="de-DE" sz="28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de-DE" sz="2800" dirty="0">
                <a:latin typeface="Arial" pitchFamily="34" charset="0"/>
                <a:cs typeface="Arial" pitchFamily="34" charset="0"/>
              </a:rPr>
              <a:t>Spanien und Lateinamerika – Impressionen</a:t>
            </a:r>
          </a:p>
          <a:p>
            <a:pPr marL="342900" indent="-342900">
              <a:buAutoNum type="arabicPeriod"/>
            </a:pPr>
            <a:endParaRPr lang="de-DE" sz="28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de-DE" sz="2800" dirty="0">
                <a:latin typeface="Arial" pitchFamily="34" charset="0"/>
                <a:cs typeface="Arial" pitchFamily="34" charset="0"/>
              </a:rPr>
              <a:t>Argumente für Spanisch als spätbeginnende Fremdsprache</a:t>
            </a:r>
          </a:p>
          <a:p>
            <a:pPr marL="342900" indent="-342900">
              <a:buAutoNum type="arabicPeriod"/>
            </a:pPr>
            <a:endParaRPr lang="de-DE" sz="28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de-DE" sz="2800" dirty="0">
                <a:latin typeface="Arial" pitchFamily="34" charset="0"/>
                <a:cs typeface="Arial" pitchFamily="34" charset="0"/>
              </a:rPr>
              <a:t>Spanisch am Gymnasium Lappersdorf</a:t>
            </a:r>
          </a:p>
          <a:p>
            <a:pPr marL="342900" indent="-342900"/>
            <a:endParaRPr lang="de-DE" sz="2800" dirty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de-DE" sz="2800" dirty="0">
                <a:latin typeface="Arial" pitchFamily="34" charset="0"/>
                <a:cs typeface="Arial" pitchFamily="34" charset="0"/>
              </a:rPr>
              <a:t>4. Tipps für die Entscheidungsfindung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7772400" cy="868958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Soll ich? Besser nicht?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914400" y="2348880"/>
            <a:ext cx="7772400" cy="2808312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Folgendes gilt es zu bedenken: schnelles und steiles Voranschreiten des Lehrplans</a:t>
            </a:r>
          </a:p>
          <a:p>
            <a:pPr>
              <a:buNone/>
            </a:pPr>
            <a:r>
              <a:rPr lang="de-DE" dirty="0">
                <a:sym typeface="Wingdings" pitchFamily="2" charset="2"/>
              </a:rPr>
              <a:t></a:t>
            </a:r>
            <a:r>
              <a:rPr lang="de-DE" dirty="0"/>
              <a:t>Voraussetzungen: besonderes Interesse an Sprachen und hohe (eigene!) Motivation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72400" cy="172819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sz="3600" b="1" dirty="0">
                <a:solidFill>
                  <a:schemeClr val="bg1"/>
                </a:solidFill>
              </a:rPr>
              <a:t>Aber auch: </a:t>
            </a:r>
            <a:br>
              <a:rPr lang="de-DE" sz="3600" b="1" dirty="0">
                <a:solidFill>
                  <a:schemeClr val="bg1"/>
                </a:solidFill>
              </a:rPr>
            </a:br>
            <a:r>
              <a:rPr lang="de-DE" sz="3600" b="1" dirty="0">
                <a:solidFill>
                  <a:schemeClr val="bg1"/>
                </a:solidFill>
              </a:rPr>
              <a:t>Chance auf Neustart</a:t>
            </a:r>
            <a:br>
              <a:rPr lang="de-DE" sz="3600" b="1" dirty="0">
                <a:solidFill>
                  <a:schemeClr val="bg1"/>
                </a:solidFill>
              </a:rPr>
            </a:br>
            <a:r>
              <a:rPr lang="de-DE" sz="3600" b="1" dirty="0">
                <a:solidFill>
                  <a:schemeClr val="bg1"/>
                </a:solidFill>
              </a:rPr>
              <a:t> (frühere Versäumnisse)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2045AF2-E896-42A0-BBCD-C75CC03B1A45}"/>
              </a:ext>
            </a:extLst>
          </p:cNvPr>
          <p:cNvSpPr txBox="1"/>
          <p:nvPr/>
        </p:nvSpPr>
        <p:spPr>
          <a:xfrm>
            <a:off x="395536" y="2420888"/>
            <a:ext cx="7920880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Zusammenfassung:</a:t>
            </a:r>
          </a:p>
          <a:p>
            <a:pPr marL="342900" indent="-342900">
              <a:buFontTx/>
              <a:buChar char="-"/>
            </a:pPr>
            <a:r>
              <a:rPr lang="de-DE" sz="2400" dirty="0"/>
              <a:t>Spanisch als </a:t>
            </a:r>
            <a:r>
              <a:rPr lang="de-DE" sz="2400" b="1" dirty="0"/>
              <a:t>Alleinstellungsmerkmal</a:t>
            </a:r>
            <a:r>
              <a:rPr lang="de-DE" sz="2400" dirty="0"/>
              <a:t> gegenüber dem Englischen auf dem Arbeitsmarkt</a:t>
            </a:r>
          </a:p>
          <a:p>
            <a:pPr marL="342900" indent="-342900">
              <a:buFontTx/>
              <a:buChar char="-"/>
            </a:pPr>
            <a:r>
              <a:rPr lang="de-DE" sz="2400" dirty="0"/>
              <a:t>globaler Wunsch nach </a:t>
            </a:r>
            <a:r>
              <a:rPr lang="de-DE" sz="2400" b="1" dirty="0"/>
              <a:t>multilingualen</a:t>
            </a:r>
            <a:r>
              <a:rPr lang="de-DE" sz="2400" dirty="0"/>
              <a:t> Kompetenzen im 21. Jhd.</a:t>
            </a:r>
          </a:p>
          <a:p>
            <a:pPr marL="342900" indent="-342900">
              <a:buFontTx/>
              <a:buChar char="-"/>
            </a:pPr>
            <a:r>
              <a:rPr lang="de-DE" sz="2400" dirty="0"/>
              <a:t>Vorteil eines Abiturs mit </a:t>
            </a:r>
            <a:r>
              <a:rPr lang="de-DE" sz="2400" b="1" dirty="0"/>
              <a:t>zwei modernen</a:t>
            </a:r>
            <a:r>
              <a:rPr lang="de-DE" sz="2400" dirty="0"/>
              <a:t> Fremdsprachen</a:t>
            </a:r>
          </a:p>
          <a:p>
            <a:pPr marL="342900" indent="-342900">
              <a:buFontTx/>
              <a:buChar char="-"/>
            </a:pPr>
            <a:r>
              <a:rPr lang="de-DE" sz="2400" b="1" dirty="0"/>
              <a:t>spanische Kultur </a:t>
            </a:r>
            <a:r>
              <a:rPr lang="de-DE" sz="2400" dirty="0"/>
              <a:t>im Alltag </a:t>
            </a:r>
          </a:p>
          <a:p>
            <a:r>
              <a:rPr lang="de-DE" sz="2400" b="1" dirty="0"/>
              <a:t>JA</a:t>
            </a:r>
            <a:r>
              <a:rPr lang="de-DE" sz="2400" dirty="0"/>
              <a:t> zu Spanisch als spätbeginnende Fremdsprache, wenn …</a:t>
            </a:r>
          </a:p>
          <a:p>
            <a:pPr marL="342900" indent="-342900">
              <a:buFontTx/>
              <a:buChar char="-"/>
            </a:pPr>
            <a:r>
              <a:rPr lang="de-DE" sz="2400" dirty="0"/>
              <a:t>… es Freude macht, </a:t>
            </a:r>
            <a:r>
              <a:rPr lang="de-DE" sz="2400" b="1" dirty="0"/>
              <a:t>Sprachen zu lernen</a:t>
            </a:r>
            <a:r>
              <a:rPr lang="de-DE" sz="2400" dirty="0"/>
              <a:t>.</a:t>
            </a:r>
          </a:p>
          <a:p>
            <a:pPr marL="342900" indent="-342900">
              <a:buFontTx/>
              <a:buChar char="-"/>
            </a:pPr>
            <a:r>
              <a:rPr lang="de-DE" sz="2400" dirty="0"/>
              <a:t>… man offen für Neues ist und sich für </a:t>
            </a:r>
            <a:r>
              <a:rPr lang="de-DE" sz="2400" b="1" dirty="0"/>
              <a:t>fremde Kulturen</a:t>
            </a:r>
            <a:r>
              <a:rPr lang="de-DE" sz="2400" dirty="0"/>
              <a:t> interessiert.</a:t>
            </a:r>
          </a:p>
          <a:p>
            <a:pPr marL="342900" indent="-342900">
              <a:buFontTx/>
              <a:buChar char="-"/>
            </a:pPr>
            <a:r>
              <a:rPr lang="de-DE" sz="2400" dirty="0"/>
              <a:t>… </a:t>
            </a:r>
            <a:r>
              <a:rPr lang="de-DE" sz="2400" b="1" dirty="0"/>
              <a:t>Berufe in internationalen Bereichen </a:t>
            </a:r>
            <a:r>
              <a:rPr lang="de-DE" sz="2400" dirty="0"/>
              <a:t>anstrebt</a:t>
            </a:r>
          </a:p>
          <a:p>
            <a:pPr marL="342900" indent="-342900">
              <a:buFontTx/>
              <a:buChar char="-"/>
            </a:pPr>
            <a:endParaRPr lang="de-DE" sz="2400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9794" t="9737" r="13402" b="12047"/>
          <a:stretch>
            <a:fillRect/>
          </a:stretch>
        </p:blipFill>
        <p:spPr bwMode="auto">
          <a:xfrm>
            <a:off x="226154" y="188640"/>
            <a:ext cx="866632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  <a:solidFill>
            <a:schemeClr val="accent1"/>
          </a:solidFill>
        </p:spPr>
        <p:txBody>
          <a:bodyPr anchor="t">
            <a:normAutofit/>
          </a:bodyPr>
          <a:lstStyle/>
          <a:p>
            <a:pPr algn="ctr"/>
            <a:r>
              <a:rPr lang="de-DE" sz="3200" b="1" dirty="0">
                <a:solidFill>
                  <a:schemeClr val="bg1"/>
                </a:solidFill>
              </a:rPr>
              <a:t>Spanien/Lateinamerika: Stars</a:t>
            </a:r>
          </a:p>
        </p:txBody>
      </p:sp>
      <p:pic>
        <p:nvPicPr>
          <p:cNvPr id="4" name="Inhaltsplatzhalter 3"/>
          <p:cNvPicPr>
            <a:picLocks noGrp="1"/>
          </p:cNvPicPr>
          <p:nvPr>
            <p:ph sz="quarter" idx="1"/>
          </p:nvPr>
        </p:nvPicPr>
        <p:blipFill>
          <a:blip r:embed="rId2" cstate="print">
            <a:lum contrast="10000"/>
          </a:blip>
          <a:srcRect l="15000" t="23105" r="13235" b="13774"/>
          <a:stretch>
            <a:fillRect/>
          </a:stretch>
        </p:blipFill>
        <p:spPr bwMode="auto">
          <a:xfrm>
            <a:off x="395536" y="1597480"/>
            <a:ext cx="8496944" cy="4639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de-DE" sz="3200" b="1" dirty="0">
                <a:solidFill>
                  <a:schemeClr val="bg1"/>
                </a:solidFill>
              </a:rPr>
              <a:t>Spanien/Lateinamerika: Kunst</a:t>
            </a:r>
          </a:p>
        </p:txBody>
      </p:sp>
      <p:pic>
        <p:nvPicPr>
          <p:cNvPr id="2050" name="Bild 8"/>
          <p:cNvPicPr>
            <a:picLocks noChangeAspect="1" noChangeArrowheads="1"/>
          </p:cNvPicPr>
          <p:nvPr/>
        </p:nvPicPr>
        <p:blipFill>
          <a:blip r:embed="rId2" cstate="print"/>
          <a:srcRect l="15021" t="23064" r="13374" b="14168"/>
          <a:stretch>
            <a:fillRect/>
          </a:stretch>
        </p:blipFill>
        <p:spPr bwMode="auto">
          <a:xfrm>
            <a:off x="251520" y="1412776"/>
            <a:ext cx="8638125" cy="472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de-DE" sz="3200" dirty="0">
                <a:solidFill>
                  <a:schemeClr val="bg1"/>
                </a:solidFill>
              </a:rPr>
              <a:t>Spanien/Lateinamerika: Politik und Geschichte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5155" t="22937" r="13196" b="14026"/>
          <a:stretch>
            <a:fillRect/>
          </a:stretch>
        </p:blipFill>
        <p:spPr bwMode="auto">
          <a:xfrm>
            <a:off x="395536" y="1556792"/>
            <a:ext cx="8460432" cy="465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4408" cy="864096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de-DE" sz="3200" b="1" dirty="0">
                <a:solidFill>
                  <a:schemeClr val="bg1"/>
                </a:solidFill>
              </a:rPr>
              <a:t>Wo spricht man Spanisch?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15155" t="22443" r="13402" b="11057"/>
          <a:stretch>
            <a:fillRect/>
          </a:stretch>
        </p:blipFill>
        <p:spPr bwMode="auto">
          <a:xfrm>
            <a:off x="179512" y="1268760"/>
            <a:ext cx="877889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669" t="10396" r="14125" b="100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2. Argumente für Spanisch als spätbeginnende Fremdsprache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68952" cy="648072"/>
          </a:xfrm>
        </p:spPr>
        <p:txBody>
          <a:bodyPr>
            <a:normAutofit/>
          </a:bodyPr>
          <a:lstStyle/>
          <a:p>
            <a:pPr algn="ctr"/>
            <a:r>
              <a:rPr lang="de-DE" sz="2000" b="1" dirty="0"/>
              <a:t>Spanisch ist die am vierthäufigsten gesprochene Sprache der Welt.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5464" t="29373" r="30103" b="30693"/>
          <a:stretch>
            <a:fillRect/>
          </a:stretch>
        </p:blipFill>
        <p:spPr bwMode="auto">
          <a:xfrm>
            <a:off x="1979712" y="1268760"/>
            <a:ext cx="538631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899592" y="4725144"/>
            <a:ext cx="74168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latin typeface="+mj-lt"/>
              </a:rPr>
              <a:t>Zählt man nur die Muttersprachler, so sprechen sogar mehr Menschen Spanisch als Englisch.</a:t>
            </a:r>
          </a:p>
          <a:p>
            <a:pPr algn="ctr"/>
            <a:endParaRPr lang="de-DE" sz="2000" b="1" dirty="0">
              <a:latin typeface="+mj-lt"/>
            </a:endParaRPr>
          </a:p>
          <a:p>
            <a:pPr algn="ctr"/>
            <a:r>
              <a:rPr lang="de-DE" sz="2000" b="1" dirty="0">
                <a:latin typeface="+mj-lt"/>
              </a:rPr>
              <a:t>In den USA gibt es allein 45 Millionen spanische Muttersprachler (Hispanics).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ctylos">
  <a:themeElements>
    <a:clrScheme name="Rhea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Dactylos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actylos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516</Words>
  <Application>Microsoft Office PowerPoint</Application>
  <PresentationFormat>Bildschirmpräsentation (4:3)</PresentationFormat>
  <Paragraphs>78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7" baseType="lpstr">
      <vt:lpstr>Arial</vt:lpstr>
      <vt:lpstr>Franklin Gothic Book</vt:lpstr>
      <vt:lpstr>Perpetua</vt:lpstr>
      <vt:lpstr>Wingdings 2</vt:lpstr>
      <vt:lpstr>Dactylos</vt:lpstr>
      <vt:lpstr>Spanisch als spätbeginnende Fremdsprache</vt:lpstr>
      <vt:lpstr>PowerPoint-Präsentation</vt:lpstr>
      <vt:lpstr>Spanien/Lateinamerika: Stars</vt:lpstr>
      <vt:lpstr>Spanien/Lateinamerika: Kunst</vt:lpstr>
      <vt:lpstr>Spanien/Lateinamerika: Politik und Geschichte</vt:lpstr>
      <vt:lpstr>Wo spricht man Spanisch?</vt:lpstr>
      <vt:lpstr>PowerPoint-Präsentation</vt:lpstr>
      <vt:lpstr>2. Argumente für Spanisch als spätbeginnende Fremdsprache</vt:lpstr>
      <vt:lpstr>Spanisch ist die am vierthäufigsten gesprochene Sprache der Welt.</vt:lpstr>
      <vt:lpstr>Jeder 10. Erdbewohner spricht Spanisch.</vt:lpstr>
      <vt:lpstr>Wirtschaftliche Beziehungen</vt:lpstr>
      <vt:lpstr>PowerPoint-Präsentation</vt:lpstr>
      <vt:lpstr>3. Spanisch am Gymnasium Lappersdorf</vt:lpstr>
      <vt:lpstr>Spanisch als spätbeginnende Fremdsprache </vt:lpstr>
      <vt:lpstr>Spanisch als spätbeginnende Fremdsprache</vt:lpstr>
      <vt:lpstr>Lehrwerk: ¡Adelante! (Klett-Verlag)</vt:lpstr>
      <vt:lpstr>¡Adelante! 1 + 2</vt:lpstr>
      <vt:lpstr>PowerPoint-Präsentation</vt:lpstr>
      <vt:lpstr>4. Tipps für die Entscheidungsfindung</vt:lpstr>
      <vt:lpstr>Soll ich? Besser nicht?</vt:lpstr>
      <vt:lpstr>Aber auch:  Chance auf Neustart  (frühere Versäumnisse)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Spanisch als spätbeginnende Fremdsprache</dc:title>
  <dc:creator>Eva Hollrotter</dc:creator>
  <cp:lastModifiedBy>Wolfgang Geisler</cp:lastModifiedBy>
  <cp:revision>72</cp:revision>
  <dcterms:created xsi:type="dcterms:W3CDTF">2015-01-16T16:46:06Z</dcterms:created>
  <dcterms:modified xsi:type="dcterms:W3CDTF">2024-02-25T11:52:30Z</dcterms:modified>
</cp:coreProperties>
</file>