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80" r:id="rId3"/>
    <p:sldId id="300" r:id="rId4"/>
    <p:sldId id="301" r:id="rId5"/>
    <p:sldId id="299" r:id="rId6"/>
    <p:sldId id="302" r:id="rId7"/>
    <p:sldId id="303" r:id="rId8"/>
    <p:sldId id="304" r:id="rId9"/>
    <p:sldId id="295" r:id="rId10"/>
    <p:sldId id="29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9C0"/>
    <a:srgbClr val="FBC324"/>
    <a:srgbClr val="08AE56"/>
    <a:srgbClr val="FFC523"/>
    <a:srgbClr val="0079BF"/>
    <a:srgbClr val="F04135"/>
    <a:srgbClr val="FFFFFF"/>
    <a:srgbClr val="EAEAEA"/>
    <a:srgbClr val="727477"/>
    <a:srgbClr val="7C7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81" d="100"/>
          <a:sy n="81" d="100"/>
        </p:scale>
        <p:origin x="60" y="2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rogl" userId="d8d05bc05bc715f2" providerId="LiveId" clId="{676CD38E-1C27-4988-9B3D-13E294161805}"/>
    <pc:docChg chg="custSel delSld modSld">
      <pc:chgData name="andreas rogl" userId="d8d05bc05bc715f2" providerId="LiveId" clId="{676CD38E-1C27-4988-9B3D-13E294161805}" dt="2020-03-03T20:03:20.842" v="4" actId="478"/>
      <pc:docMkLst>
        <pc:docMk/>
      </pc:docMkLst>
      <pc:sldChg chg="del">
        <pc:chgData name="andreas rogl" userId="d8d05bc05bc715f2" providerId="LiveId" clId="{676CD38E-1C27-4988-9B3D-13E294161805}" dt="2020-03-03T20:03:10.855" v="0" actId="47"/>
        <pc:sldMkLst>
          <pc:docMk/>
          <pc:sldMk cId="1297311620" sldId="277"/>
        </pc:sldMkLst>
      </pc:sldChg>
      <pc:sldChg chg="del">
        <pc:chgData name="andreas rogl" userId="d8d05bc05bc715f2" providerId="LiveId" clId="{676CD38E-1C27-4988-9B3D-13E294161805}" dt="2020-03-03T20:03:14.575" v="1" actId="47"/>
        <pc:sldMkLst>
          <pc:docMk/>
          <pc:sldMk cId="1554653566" sldId="293"/>
        </pc:sldMkLst>
      </pc:sldChg>
      <pc:sldChg chg="del">
        <pc:chgData name="andreas rogl" userId="d8d05bc05bc715f2" providerId="LiveId" clId="{676CD38E-1C27-4988-9B3D-13E294161805}" dt="2020-03-03T20:03:17.377" v="2" actId="47"/>
        <pc:sldMkLst>
          <pc:docMk/>
          <pc:sldMk cId="3698325450" sldId="294"/>
        </pc:sldMkLst>
      </pc:sldChg>
      <pc:sldChg chg="delSp">
        <pc:chgData name="andreas rogl" userId="d8d05bc05bc715f2" providerId="LiveId" clId="{676CD38E-1C27-4988-9B3D-13E294161805}" dt="2020-03-03T20:03:20.842" v="4" actId="478"/>
        <pc:sldMkLst>
          <pc:docMk/>
          <pc:sldMk cId="3385422922" sldId="295"/>
        </pc:sldMkLst>
        <pc:picChg chg="del">
          <ac:chgData name="andreas rogl" userId="d8d05bc05bc715f2" providerId="LiveId" clId="{676CD38E-1C27-4988-9B3D-13E294161805}" dt="2020-03-03T20:03:20.276" v="3" actId="478"/>
          <ac:picMkLst>
            <pc:docMk/>
            <pc:sldMk cId="3385422922" sldId="295"/>
            <ac:picMk id="4" creationId="{00000000-0000-0000-0000-000000000000}"/>
          </ac:picMkLst>
        </pc:picChg>
        <pc:picChg chg="del">
          <ac:chgData name="andreas rogl" userId="d8d05bc05bc715f2" providerId="LiveId" clId="{676CD38E-1C27-4988-9B3D-13E294161805}" dt="2020-03-03T20:03:20.842" v="4" actId="478"/>
          <ac:picMkLst>
            <pc:docMk/>
            <pc:sldMk cId="3385422922" sldId="295"/>
            <ac:picMk id="5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0079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8" r:id="rId7"/>
    <p:sldLayoutId id="2147483849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69848" y="1742400"/>
            <a:ext cx="7315200" cy="2436912"/>
          </a:xfrm>
        </p:spPr>
        <p:txBody>
          <a:bodyPr>
            <a:normAutofit fontScale="90000"/>
          </a:bodyPr>
          <a:lstStyle/>
          <a:p>
            <a:r>
              <a:rPr lang="de-DE" dirty="0"/>
              <a:t>Zweigwahl: SG – NTG Physik</a:t>
            </a:r>
            <a:br>
              <a:rPr lang="de-DE" dirty="0"/>
            </a:b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308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Unterschiede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08AE56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SG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7912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>
                <a:solidFill>
                  <a:srgbClr val="000000"/>
                </a:solidFill>
              </a:rPr>
              <a:t>2 </a:t>
            </a:r>
            <a:r>
              <a:rPr lang="en-US" altLang="de-DE" dirty="0" err="1">
                <a:solidFill>
                  <a:srgbClr val="000000"/>
                </a:solidFill>
              </a:rPr>
              <a:t>Stunden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Benötigter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Stoff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für</a:t>
            </a:r>
            <a:r>
              <a:rPr lang="en-US" altLang="de-DE" dirty="0">
                <a:solidFill>
                  <a:srgbClr val="000000"/>
                </a:solidFill>
              </a:rPr>
              <a:t> die </a:t>
            </a:r>
            <a:r>
              <a:rPr lang="en-US" altLang="de-DE" dirty="0" err="1">
                <a:solidFill>
                  <a:srgbClr val="000000"/>
                </a:solidFill>
              </a:rPr>
              <a:t>Oberstufe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wird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ausführlich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behandelt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endParaRPr lang="en-US" altLang="de-DE" dirty="0">
              <a:solidFill>
                <a:srgbClr val="000000"/>
              </a:solidFill>
            </a:endParaRPr>
          </a:p>
          <a:p>
            <a:pPr marL="0" indent="0">
              <a:buClr>
                <a:srgbClr val="08AE56"/>
              </a:buClr>
              <a:buNone/>
            </a:pPr>
            <a:r>
              <a:rPr lang="en-US" altLang="de-DE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3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Stunden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 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Mehr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Experimente</a:t>
            </a:r>
            <a:endParaRPr lang="en-US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Vertiefung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möglich</a:t>
            </a:r>
            <a:endParaRPr lang="en-US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  <p:sp>
        <p:nvSpPr>
          <p:cNvPr id="8" name="Textplatzhalter 2"/>
          <p:cNvSpPr txBox="1">
            <a:spLocks/>
          </p:cNvSpPr>
          <p:nvPr/>
        </p:nvSpPr>
        <p:spPr>
          <a:xfrm>
            <a:off x="4026390" y="3464873"/>
            <a:ext cx="7108316" cy="1953434"/>
          </a:xfrm>
          <a:prstGeom prst="rect">
            <a:avLst/>
          </a:prstGeom>
          <a:solidFill>
            <a:srgbClr val="F04135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4000" dirty="0">
                <a:solidFill>
                  <a:schemeClr val="bg1"/>
                </a:solidFill>
              </a:rPr>
              <a:t>Wählen Sie nach dem </a:t>
            </a:r>
            <a:r>
              <a:rPr lang="de-DE" sz="4000">
                <a:solidFill>
                  <a:schemeClr val="bg1"/>
                </a:solidFill>
              </a:rPr>
              <a:t>Interesse Ihres </a:t>
            </a:r>
            <a:r>
              <a:rPr lang="de-DE" sz="4000" dirty="0">
                <a:solidFill>
                  <a:schemeClr val="bg1"/>
                </a:solidFill>
              </a:rPr>
              <a:t>Kindes</a:t>
            </a:r>
          </a:p>
        </p:txBody>
      </p:sp>
    </p:spTree>
    <p:extLst>
      <p:ext uri="{BB962C8B-B14F-4D97-AF65-F5344CB8AC3E}">
        <p14:creationId xmlns:p14="http://schemas.microsoft.com/office/powerpoint/2010/main" val="70039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F04135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Inhalt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Inhaltsplatzhalter 3"/>
          <p:cNvSpPr txBox="1">
            <a:spLocks/>
          </p:cNvSpPr>
          <p:nvPr/>
        </p:nvSpPr>
        <p:spPr>
          <a:xfrm>
            <a:off x="3867912" y="1309298"/>
            <a:ext cx="7425271" cy="4789577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04135"/>
              </a:buClr>
              <a:buNone/>
            </a:pPr>
            <a:r>
              <a:rPr lang="de-DE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marL="0" indent="0">
              <a:buClr>
                <a:srgbClr val="F04135"/>
              </a:buClr>
              <a:buNone/>
            </a:pPr>
            <a:endParaRPr lang="de-DE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Inhalte der Mittelstufe (8-10, 11 noch unbekannt)</a:t>
            </a:r>
            <a:br>
              <a:rPr lang="de-DE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</a:br>
            <a:endParaRPr lang="de-DE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Unterschied NTG - SG</a:t>
            </a:r>
          </a:p>
        </p:txBody>
      </p:sp>
    </p:spTree>
    <p:extLst>
      <p:ext uri="{BB962C8B-B14F-4D97-AF65-F5344CB8AC3E}">
        <p14:creationId xmlns:p14="http://schemas.microsoft.com/office/powerpoint/2010/main" val="2487164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Inhaltsplatzhalter 3"/>
          <p:cNvSpPr txBox="1">
            <a:spLocks/>
          </p:cNvSpPr>
          <p:nvPr/>
        </p:nvSpPr>
        <p:spPr>
          <a:xfrm>
            <a:off x="898817" y="1306423"/>
            <a:ext cx="6443815" cy="4789577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04135"/>
              </a:buClr>
              <a:buNone/>
            </a:pPr>
            <a:br>
              <a:rPr lang="de-DE" dirty="0"/>
            </a:br>
            <a:endParaRPr lang="de-DE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Schreiben zwei Schulaufgaben pro Jahr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Haben verpflichtende Experimente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Werden auf das Abitur vorbereitet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Müssen jetzt nicht nur etwas wissen, sondern etwas Können und zwar: </a:t>
            </a: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Erkenntnisse gewinnen (Experimentieren, Modellieren)</a:t>
            </a: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Kommunizieren (Argumentieren, Fachsprache/texte verstehen)</a:t>
            </a:r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Bewerten (Fake News)</a:t>
            </a:r>
            <a:br>
              <a:rPr lang="de-DE" dirty="0">
                <a:solidFill>
                  <a:sysClr val="windowText" lastClr="000000"/>
                </a:solidFill>
              </a:rPr>
            </a:br>
            <a:endParaRPr lang="de-DE" dirty="0">
              <a:solidFill>
                <a:sysClr val="windowText" lastClr="000000"/>
              </a:solidFill>
            </a:endParaRPr>
          </a:p>
          <a:p>
            <a:pPr marL="0" indent="0">
              <a:buClr>
                <a:srgbClr val="00B050"/>
              </a:buClr>
              <a:buNone/>
            </a:pPr>
            <a:endParaRPr lang="de-DE" dirty="0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A1BE921D-C9A9-4FAB-8E90-AE40E19E90CD}"/>
              </a:ext>
            </a:extLst>
          </p:cNvPr>
          <p:cNvSpPr txBox="1">
            <a:spLocks/>
          </p:cNvSpPr>
          <p:nvPr/>
        </p:nvSpPr>
        <p:spPr>
          <a:xfrm>
            <a:off x="898818" y="759126"/>
            <a:ext cx="3474720" cy="359212"/>
          </a:xfrm>
          <a:prstGeom prst="rect">
            <a:avLst/>
          </a:prstGeom>
          <a:solidFill>
            <a:srgbClr val="08AE56"/>
          </a:solidFill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6CEE5C0A-6827-4E73-B8B0-0EEB20F74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Profil</a:t>
            </a:r>
          </a:p>
        </p:txBody>
      </p:sp>
      <p:sp>
        <p:nvSpPr>
          <p:cNvPr id="14" name="Inhaltsplatzhalter 5">
            <a:extLst>
              <a:ext uri="{FF2B5EF4-FFF2-40B4-BE49-F238E27FC236}">
                <a16:creationId xmlns:a16="http://schemas.microsoft.com/office/drawing/2014/main" id="{9DBC2793-0D8F-4E29-BB24-3629D19DE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Haben eine Stunde mehr Zeit pro Woche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Haben zusätzliche Inhalte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Werden das Können besser können.</a:t>
            </a:r>
            <a:endParaRPr lang="en-US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091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16200000">
            <a:off x="-1887776" y="3465766"/>
            <a:ext cx="4328168" cy="807099"/>
          </a:xfrm>
        </p:spPr>
        <p:txBody>
          <a:bodyPr>
            <a:normAutofit/>
          </a:bodyPr>
          <a:lstStyle/>
          <a:p>
            <a:r>
              <a:rPr lang="de-DE" sz="3200" dirty="0"/>
              <a:t>Was heißt  Können?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  <p:sp>
        <p:nvSpPr>
          <p:cNvPr id="8" name="Inhaltsplatzhalt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Inhaltsplatzhalter 3"/>
          <p:cNvSpPr txBox="1">
            <a:spLocks/>
          </p:cNvSpPr>
          <p:nvPr/>
        </p:nvSpPr>
        <p:spPr>
          <a:xfrm>
            <a:off x="898817" y="1306423"/>
            <a:ext cx="6443815" cy="4789577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04135"/>
              </a:buClr>
              <a:buNone/>
            </a:pPr>
            <a:br>
              <a:rPr lang="de-DE" dirty="0"/>
            </a:br>
            <a:endParaRPr lang="de-DE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7. Klasse: „erkunden experimentell unter Anleitung bei Planung und Durchführung“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8. Klasse: „entwerfen unter Anleitung einen Versuchsaufbau“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9. Klasse: „planen weitgehend selbständig“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10. Klasse: „planen selbständig“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ysClr val="windowText" lastClr="000000"/>
                </a:solidFill>
              </a:rPr>
              <a:t>11. Klasse: noch nichts bekannt</a:t>
            </a:r>
          </a:p>
          <a:p>
            <a:pPr marL="0" indent="0">
              <a:buClr>
                <a:srgbClr val="00B050"/>
              </a:buClr>
              <a:buNone/>
            </a:pPr>
            <a:endParaRPr lang="de-DE" dirty="0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A1BE921D-C9A9-4FAB-8E90-AE40E19E90CD}"/>
              </a:ext>
            </a:extLst>
          </p:cNvPr>
          <p:cNvSpPr txBox="1">
            <a:spLocks/>
          </p:cNvSpPr>
          <p:nvPr/>
        </p:nvSpPr>
        <p:spPr>
          <a:xfrm>
            <a:off x="898818" y="759126"/>
            <a:ext cx="3474720" cy="359212"/>
          </a:xfrm>
          <a:prstGeom prst="rect">
            <a:avLst/>
          </a:prstGeom>
          <a:solidFill>
            <a:srgbClr val="08AE56"/>
          </a:solidFill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8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16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6CEE5C0A-6827-4E73-B8B0-0EEB20F74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mehr Können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EF4E76-D270-419F-AECD-5259E04C15D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Inhaltsplatzhalter 5">
            <a:extLst>
              <a:ext uri="{FF2B5EF4-FFF2-40B4-BE49-F238E27FC236}">
                <a16:creationId xmlns:a16="http://schemas.microsoft.com/office/drawing/2014/main" id="{AD70377E-2AE8-4B02-9E26-5851AABD0817}"/>
              </a:ext>
            </a:extLst>
          </p:cNvPr>
          <p:cNvSpPr txBox="1">
            <a:spLocks/>
          </p:cNvSpPr>
          <p:nvPr/>
        </p:nvSpPr>
        <p:spPr>
          <a:xfrm>
            <a:off x="7818463" y="1306423"/>
            <a:ext cx="3474720" cy="4789577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04135"/>
              </a:buClr>
              <a:buNone/>
            </a:pPr>
            <a:br>
              <a:rPr lang="de-DE" dirty="0"/>
            </a:br>
            <a:br>
              <a:rPr lang="de-DE" dirty="0"/>
            </a:b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8: „führen weitgehend selbständig“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9:“dokumentieren selbständig experimentelle Untersuchungen „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10: „untersuchen selbständig experimentell“ </a:t>
            </a:r>
            <a:endParaRPr lang="en-US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23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8. Klasse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08AE56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7912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>
                <a:solidFill>
                  <a:srgbClr val="000000"/>
                </a:solidFill>
              </a:rPr>
              <a:t>4 von 6 </a:t>
            </a:r>
            <a:r>
              <a:rPr lang="en-US" altLang="de-DE" dirty="0" err="1">
                <a:solidFill>
                  <a:srgbClr val="000000"/>
                </a:solidFill>
              </a:rPr>
              <a:t>Experimenten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Pflicht</a:t>
            </a:r>
            <a:br>
              <a:rPr lang="en-US" altLang="de-DE" dirty="0">
                <a:solidFill>
                  <a:srgbClr val="000000"/>
                </a:solidFill>
              </a:rPr>
            </a:b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Elektrischer</a:t>
            </a:r>
            <a:r>
              <a:rPr lang="en-US" altLang="de-DE" dirty="0">
                <a:solidFill>
                  <a:srgbClr val="000000"/>
                </a:solidFill>
              </a:rPr>
              <a:t> Strom (</a:t>
            </a:r>
            <a:r>
              <a:rPr lang="en-US" altLang="de-DE" dirty="0" err="1">
                <a:solidFill>
                  <a:srgbClr val="000000"/>
                </a:solidFill>
              </a:rPr>
              <a:t>Reihen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Parallelschaltung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Geräte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im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Haushalt</a:t>
            </a:r>
            <a:r>
              <a:rPr lang="en-US" altLang="de-DE" dirty="0">
                <a:solidFill>
                  <a:srgbClr val="000000"/>
                </a:solidFill>
              </a:rPr>
              <a:t>)</a:t>
            </a: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Optik</a:t>
            </a:r>
            <a:r>
              <a:rPr lang="en-US" altLang="de-DE" dirty="0">
                <a:solidFill>
                  <a:srgbClr val="000000"/>
                </a:solidFill>
              </a:rPr>
              <a:t> (Spiegel, </a:t>
            </a:r>
            <a:r>
              <a:rPr lang="en-US" altLang="de-DE" dirty="0" err="1">
                <a:solidFill>
                  <a:srgbClr val="000000"/>
                </a:solidFill>
              </a:rPr>
              <a:t>Linse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Auge</a:t>
            </a:r>
            <a:r>
              <a:rPr lang="en-US" altLang="de-DE" dirty="0">
                <a:solidFill>
                  <a:srgbClr val="000000"/>
                </a:solidFill>
              </a:rPr>
              <a:t> und </a:t>
            </a:r>
            <a:r>
              <a:rPr lang="en-US" altLang="de-DE" dirty="0" err="1">
                <a:solidFill>
                  <a:srgbClr val="000000"/>
                </a:solidFill>
              </a:rPr>
              <a:t>Fehlsichtigkeit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Lichtleiter</a:t>
            </a:r>
            <a:r>
              <a:rPr lang="en-US" altLang="de-DE" dirty="0">
                <a:solidFill>
                  <a:srgbClr val="000000"/>
                </a:solidFill>
              </a:rPr>
              <a:t>)</a:t>
            </a: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Mechanik</a:t>
            </a:r>
            <a:r>
              <a:rPr lang="en-US" altLang="de-DE" dirty="0">
                <a:solidFill>
                  <a:srgbClr val="000000"/>
                </a:solidFill>
              </a:rPr>
              <a:t> (</a:t>
            </a:r>
            <a:r>
              <a:rPr lang="en-US" altLang="de-DE" dirty="0" err="1">
                <a:solidFill>
                  <a:srgbClr val="000000"/>
                </a:solidFill>
              </a:rPr>
              <a:t>zweidimensionale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Bewegungen</a:t>
            </a:r>
            <a:r>
              <a:rPr lang="en-US" altLang="de-DE" dirty="0">
                <a:solidFill>
                  <a:srgbClr val="000000"/>
                </a:solidFill>
              </a:rPr>
              <a:t>, Kraft)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Profil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Pflicht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: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Solarzellen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,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Elektrizitätsquellen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.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Schülerexperiment Solarmodule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endParaRPr lang="de-DE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Vertiefen von Können an zusätzlichen passenden Themen, z.B.: Bewegung im Sport, Bau von elektrischen Schaltungen,…..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91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9. Klasse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08AE56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7912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>
                <a:solidFill>
                  <a:srgbClr val="000000"/>
                </a:solidFill>
              </a:rPr>
              <a:t>3 von 4 </a:t>
            </a:r>
            <a:r>
              <a:rPr lang="en-US" altLang="de-DE" dirty="0" err="1">
                <a:solidFill>
                  <a:srgbClr val="000000"/>
                </a:solidFill>
              </a:rPr>
              <a:t>Experimenten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Pflicht</a:t>
            </a:r>
            <a:br>
              <a:rPr lang="en-US" altLang="de-DE" dirty="0">
                <a:solidFill>
                  <a:srgbClr val="000000"/>
                </a:solidFill>
              </a:rPr>
            </a:b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Klimajahr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Energie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Atome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Spektren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Teilchenmodell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Wärmelehre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Treibhauseffekt</a:t>
            </a:r>
            <a:r>
              <a:rPr lang="en-US" altLang="de-DE" dirty="0">
                <a:solidFill>
                  <a:srgbClr val="000000"/>
                </a:solidFill>
              </a:rPr>
              <a:t>, Klima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Profil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Pflicht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: Klima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Physikalische Argumentation zu „alternativen Erklärungen“ der Erderwärmung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endParaRPr lang="de-DE" altLang="de-DE" dirty="0">
              <a:solidFill>
                <a:schemeClr val="tx1"/>
              </a:solidFill>
              <a:cs typeface="Palatino" charset="0"/>
              <a:sym typeface="Palatino" charset="0"/>
            </a:endParaRP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Vertiefen von Können an zusätzlichen passenden Themen, z.B.: Energieumwandlung im Körper, regenerative </a:t>
            </a:r>
            <a:r>
              <a:rPr lang="de-DE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Energieen</a:t>
            </a: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, Klima, Druck,….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04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10. Klasse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08AE56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7912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>
                <a:solidFill>
                  <a:srgbClr val="000000"/>
                </a:solidFill>
              </a:rPr>
              <a:t>2 von 3 </a:t>
            </a:r>
            <a:r>
              <a:rPr lang="en-US" altLang="de-DE" dirty="0" err="1">
                <a:solidFill>
                  <a:srgbClr val="000000"/>
                </a:solidFill>
              </a:rPr>
              <a:t>Experimenten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Pflicht</a:t>
            </a:r>
            <a:br>
              <a:rPr lang="en-US" altLang="de-DE" dirty="0">
                <a:solidFill>
                  <a:srgbClr val="000000"/>
                </a:solidFill>
              </a:rPr>
            </a:b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Elektromagnetismus</a:t>
            </a:r>
            <a:r>
              <a:rPr lang="en-US" altLang="de-DE" dirty="0">
                <a:solidFill>
                  <a:srgbClr val="000000"/>
                </a:solidFill>
              </a:rPr>
              <a:t>: </a:t>
            </a:r>
            <a:r>
              <a:rPr lang="en-US" altLang="de-DE" dirty="0" err="1">
                <a:solidFill>
                  <a:srgbClr val="000000"/>
                </a:solidFill>
              </a:rPr>
              <a:t>Spule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Elektromotor</a:t>
            </a:r>
            <a:r>
              <a:rPr lang="en-US" altLang="de-DE" dirty="0">
                <a:solidFill>
                  <a:srgbClr val="000000"/>
                </a:solidFill>
              </a:rPr>
              <a:t>, Generator, </a:t>
            </a:r>
            <a:r>
              <a:rPr lang="en-US" altLang="de-DE" dirty="0" err="1">
                <a:solidFill>
                  <a:srgbClr val="000000"/>
                </a:solidFill>
              </a:rPr>
              <a:t>Transformator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Mechanik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Impuls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Diagramme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Kernphysik</a:t>
            </a:r>
            <a:r>
              <a:rPr lang="en-US" altLang="de-DE" dirty="0">
                <a:solidFill>
                  <a:srgbClr val="000000"/>
                </a:solidFill>
              </a:rPr>
              <a:t>: </a:t>
            </a:r>
            <a:r>
              <a:rPr lang="en-US" altLang="de-DE" dirty="0" err="1">
                <a:solidFill>
                  <a:srgbClr val="000000"/>
                </a:solidFill>
              </a:rPr>
              <a:t>Radioaktivität</a:t>
            </a:r>
            <a:r>
              <a:rPr lang="en-US" altLang="de-DE" dirty="0">
                <a:solidFill>
                  <a:srgbClr val="000000"/>
                </a:solidFill>
              </a:rPr>
              <a:t>, </a:t>
            </a:r>
            <a:r>
              <a:rPr lang="en-US" altLang="de-DE" dirty="0" err="1">
                <a:solidFill>
                  <a:srgbClr val="000000"/>
                </a:solidFill>
              </a:rPr>
              <a:t>biologische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Strahlenwirkung</a:t>
            </a:r>
            <a:endParaRPr lang="en-US" altLang="de-DE" dirty="0">
              <a:solidFill>
                <a:srgbClr val="000000"/>
              </a:solidFill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Profil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Pflicht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: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Halbleiterbauelemente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 in </a:t>
            </a:r>
            <a:r>
              <a:rPr lang="en-US" altLang="de-DE" dirty="0" err="1">
                <a:solidFill>
                  <a:schemeClr val="tx1"/>
                </a:solidFill>
                <a:cs typeface="Palatino" charset="0"/>
                <a:sym typeface="Palatino" charset="0"/>
              </a:rPr>
              <a:t>Experimenten</a:t>
            </a:r>
            <a:r>
              <a:rPr lang="en-US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 (Diode, Transistor)</a:t>
            </a:r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Vertiefen von Können an zusätzlichen passenden Themen, z.B.: Physik im Sport, Physik des Fliegens (WIR HABEN EINEN WINDKANAL),…..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99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11. Klasse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08AE56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Beide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67912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Wir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haben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zwei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Stunden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Physik</a:t>
            </a:r>
            <a:endParaRPr lang="en-US" altLang="de-DE" dirty="0">
              <a:solidFill>
                <a:srgbClr val="000000"/>
              </a:solidFill>
            </a:endParaRPr>
          </a:p>
          <a:p>
            <a:pPr>
              <a:buClr>
                <a:srgbClr val="08AE56"/>
              </a:buClr>
              <a:buFont typeface="Wingdings" panose="05000000000000000000" pitchFamily="2" charset="2"/>
              <a:buChar char="§"/>
            </a:pPr>
            <a:r>
              <a:rPr lang="en-US" altLang="de-DE" dirty="0" err="1">
                <a:solidFill>
                  <a:srgbClr val="000000"/>
                </a:solidFill>
              </a:rPr>
              <a:t>Inhalte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noch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nicht</a:t>
            </a:r>
            <a:r>
              <a:rPr lang="en-US" altLang="de-DE" dirty="0">
                <a:solidFill>
                  <a:srgbClr val="000000"/>
                </a:solidFill>
              </a:rPr>
              <a:t> </a:t>
            </a:r>
            <a:r>
              <a:rPr lang="en-US" altLang="de-DE" dirty="0" err="1">
                <a:solidFill>
                  <a:srgbClr val="000000"/>
                </a:solidFill>
              </a:rPr>
              <a:t>bekannt</a:t>
            </a:r>
            <a:endParaRPr lang="en-US" altLang="de-DE" dirty="0">
              <a:solidFill>
                <a:srgbClr val="000000"/>
              </a:solidFill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818463" y="759126"/>
            <a:ext cx="3474720" cy="364712"/>
          </a:xfrm>
          <a:solidFill>
            <a:srgbClr val="FBC324"/>
          </a:solidFill>
          <a:ln>
            <a:noFill/>
          </a:ln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NTG: Profil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818463" y="1306423"/>
            <a:ext cx="3474720" cy="4789577"/>
          </a:xfrm>
          <a:solidFill>
            <a:srgbClr val="EAEAEA"/>
          </a:solidFill>
        </p:spPr>
        <p:txBody>
          <a:bodyPr anchor="t">
            <a:normAutofit/>
          </a:bodyPr>
          <a:lstStyle/>
          <a:p>
            <a:pPr>
              <a:buClr>
                <a:srgbClr val="F04135"/>
              </a:buClr>
              <a:buFont typeface="Wingdings" panose="05000000000000000000" pitchFamily="2" charset="2"/>
              <a:buChar char="§"/>
            </a:pPr>
            <a:endParaRPr lang="de-DE" dirty="0"/>
          </a:p>
          <a:p>
            <a:pPr>
              <a:buClr>
                <a:srgbClr val="FFC523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solidFill>
                  <a:schemeClr val="tx1"/>
                </a:solidFill>
                <a:cs typeface="Palatino" charset="0"/>
                <a:sym typeface="Palatino" charset="0"/>
              </a:rPr>
              <a:t>Inhalte noch nicht bekannt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29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8413" y="1123837"/>
            <a:ext cx="2947482" cy="807099"/>
          </a:xfrm>
        </p:spPr>
        <p:txBody>
          <a:bodyPr>
            <a:normAutofit fontScale="90000"/>
          </a:bodyPr>
          <a:lstStyle/>
          <a:p>
            <a:r>
              <a:rPr lang="de-DE" dirty="0"/>
              <a:t>Unterschiede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867912" y="759125"/>
            <a:ext cx="3474720" cy="359212"/>
          </a:xfrm>
          <a:solidFill>
            <a:srgbClr val="FFC523"/>
          </a:solidFill>
        </p:spPr>
        <p:txBody>
          <a:bodyPr>
            <a:normAutofit lnSpcReduction="10000"/>
          </a:bodyPr>
          <a:lstStyle/>
          <a:p>
            <a:r>
              <a:rPr lang="de-DE" dirty="0">
                <a:solidFill>
                  <a:schemeClr val="bg1"/>
                </a:solidFill>
              </a:rPr>
              <a:t>NTG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3425" y="184476"/>
            <a:ext cx="1202086" cy="392065"/>
          </a:xfrm>
          <a:prstGeom prst="rect">
            <a:avLst/>
          </a:prstGeom>
        </p:spPr>
      </p:pic>
      <p:sp>
        <p:nvSpPr>
          <p:cNvPr id="12" name="Inhaltsplatzhalter 3"/>
          <p:cNvSpPr txBox="1">
            <a:spLocks/>
          </p:cNvSpPr>
          <p:nvPr/>
        </p:nvSpPr>
        <p:spPr>
          <a:xfrm>
            <a:off x="3867911" y="1306423"/>
            <a:ext cx="7425271" cy="4789577"/>
          </a:xfrm>
          <a:prstGeom prst="rect">
            <a:avLst/>
          </a:prstGeom>
          <a:solidFill>
            <a:srgbClr val="EAEAEA"/>
          </a:solidFill>
        </p:spPr>
        <p:txBody>
          <a:bodyPr vert="horz" lIns="91440" tIns="45720" rIns="91440" bIns="45720" rtlCol="0" anchor="t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F04135"/>
              </a:buClr>
              <a:buNone/>
            </a:pPr>
            <a:endParaRPr lang="de-DE" dirty="0"/>
          </a:p>
          <a:p>
            <a:pPr>
              <a:buClr>
                <a:srgbClr val="FBC324"/>
              </a:buClr>
              <a:buFont typeface="Wingdings" panose="05000000000000000000" pitchFamily="2" charset="2"/>
              <a:buChar char="§"/>
            </a:pPr>
            <a:r>
              <a:rPr lang="de-DE" dirty="0">
                <a:solidFill>
                  <a:schemeClr val="tx1"/>
                </a:solidFill>
              </a:rPr>
              <a:t>2 Stunden + 1 Profilstunde (Ziel Experimente mit halber Klasse)</a:t>
            </a:r>
          </a:p>
          <a:p>
            <a:pPr>
              <a:buClr>
                <a:srgbClr val="FBC3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Zusätzliche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Vertiefung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 </a:t>
            </a:r>
          </a:p>
          <a:p>
            <a:pPr>
              <a:buClr>
                <a:srgbClr val="FBC3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Teilnahme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an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Wettbewerben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wird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im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Unterricht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unterstützt</a:t>
            </a:r>
            <a:endParaRPr lang="en-US" dirty="0">
              <a:solidFill>
                <a:schemeClr val="tx1"/>
              </a:solidFill>
              <a:ea typeface="Palatino" charset="0"/>
              <a:cs typeface="Palatino" charset="0"/>
              <a:sym typeface="Futura" charset="0"/>
            </a:endParaRPr>
          </a:p>
          <a:p>
            <a:pPr>
              <a:buClr>
                <a:srgbClr val="FBC3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Zusätzliche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Exkursionen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(8.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Klasse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Infineon , 10.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Klasse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 </a:t>
            </a:r>
            <a:r>
              <a:rPr lang="en-US" dirty="0" err="1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Sternwarte</a:t>
            </a:r>
            <a:r>
              <a:rPr lang="en-US" dirty="0">
                <a:solidFill>
                  <a:schemeClr val="tx1"/>
                </a:solidFill>
                <a:ea typeface="Palatino" charset="0"/>
                <a:cs typeface="Palatino" charset="0"/>
                <a:sym typeface="Futura" charset="0"/>
              </a:rPr>
              <a:t>)</a:t>
            </a:r>
          </a:p>
          <a:p>
            <a:pPr>
              <a:buClr>
                <a:srgbClr val="FBC324"/>
              </a:buClr>
              <a:buFont typeface="Wingdings" panose="05000000000000000000" pitchFamily="2" charset="2"/>
              <a:buChar char="§"/>
            </a:pPr>
            <a:endParaRPr lang="de-DE" dirty="0">
              <a:solidFill>
                <a:schemeClr val="tx1"/>
              </a:solidFill>
            </a:endParaRPr>
          </a:p>
          <a:p>
            <a:pPr marL="0" indent="0">
              <a:buClr>
                <a:srgbClr val="FBC324"/>
              </a:buClr>
              <a:buNone/>
            </a:pP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5422922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Benutzerdefiniert 2">
      <a:dk1>
        <a:srgbClr val="000000"/>
      </a:dk1>
      <a:lt1>
        <a:srgbClr val="FFFFFF"/>
      </a:lt1>
      <a:dk2>
        <a:srgbClr val="747474"/>
      </a:dk2>
      <a:lt2>
        <a:srgbClr val="B0B0B0"/>
      </a:lt2>
      <a:accent1>
        <a:srgbClr val="0079BF"/>
      </a:accent1>
      <a:accent2>
        <a:srgbClr val="0071BC"/>
      </a:accent2>
      <a:accent3>
        <a:srgbClr val="0CB259"/>
      </a:accent3>
      <a:accent4>
        <a:srgbClr val="FEC527"/>
      </a:accent4>
      <a:accent5>
        <a:srgbClr val="EF4135"/>
      </a:accent5>
      <a:accent6>
        <a:srgbClr val="D5393D"/>
      </a:accent6>
      <a:hlink>
        <a:srgbClr val="0079BF"/>
      </a:hlink>
      <a:folHlink>
        <a:srgbClr val="0079B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465</Words>
  <Application>Microsoft Office PowerPoint</Application>
  <PresentationFormat>Breitbild</PresentationFormat>
  <Paragraphs>102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Rahmen</vt:lpstr>
      <vt:lpstr>Zweigwahl: SG – NTG Physik </vt:lpstr>
      <vt:lpstr> </vt:lpstr>
      <vt:lpstr>PowerPoint-Präsentation</vt:lpstr>
      <vt:lpstr>Was heißt  Können?</vt:lpstr>
      <vt:lpstr>8. Klasse </vt:lpstr>
      <vt:lpstr>9. Klasse </vt:lpstr>
      <vt:lpstr>10. Klasse </vt:lpstr>
      <vt:lpstr>11. Klasse </vt:lpstr>
      <vt:lpstr>Unterschiede </vt:lpstr>
      <vt:lpstr>Unterschiede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Forscherklasse</dc:title>
  <dc:creator>andreas rogl</dc:creator>
  <cp:lastModifiedBy>andreas rogl</cp:lastModifiedBy>
  <cp:revision>39</cp:revision>
  <dcterms:created xsi:type="dcterms:W3CDTF">2015-03-15T15:58:47Z</dcterms:created>
  <dcterms:modified xsi:type="dcterms:W3CDTF">2020-03-03T20:03:30Z</dcterms:modified>
</cp:coreProperties>
</file>