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86" r:id="rId3"/>
  </p:sldMasterIdLst>
  <p:notesMasterIdLst>
    <p:notesMasterId r:id="rId22"/>
  </p:notesMasterIdLst>
  <p:sldIdLst>
    <p:sldId id="257" r:id="rId4"/>
    <p:sldId id="277" r:id="rId5"/>
    <p:sldId id="258" r:id="rId6"/>
    <p:sldId id="262" r:id="rId7"/>
    <p:sldId id="272" r:id="rId8"/>
    <p:sldId id="281" r:id="rId9"/>
    <p:sldId id="282" r:id="rId10"/>
    <p:sldId id="287" r:id="rId11"/>
    <p:sldId id="283" r:id="rId12"/>
    <p:sldId id="284" r:id="rId13"/>
    <p:sldId id="289" r:id="rId14"/>
    <p:sldId id="290" r:id="rId15"/>
    <p:sldId id="285" r:id="rId16"/>
    <p:sldId id="286" r:id="rId17"/>
    <p:sldId id="280" r:id="rId18"/>
    <p:sldId id="278" r:id="rId19"/>
    <p:sldId id="279" r:id="rId20"/>
    <p:sldId id="270" r:id="rId2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1" autoAdjust="0"/>
    <p:restoredTop sz="94787" autoAdjust="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30DDE-C0F1-44BC-9A94-A6F544563E52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F8777-3FE5-459B-A909-4E187F9AB23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0706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9F8777-3FE5-459B-A909-4E187F9AB23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92178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Die Folien 22 bis 35</a:t>
            </a:r>
            <a:r>
              <a:rPr lang="de-DE" baseline="0" dirty="0"/>
              <a:t> dienen insbesondere der Information der/des </a:t>
            </a:r>
            <a:r>
              <a:rPr lang="de-DE" baseline="0" dirty="0" err="1"/>
              <a:t>OSK</a:t>
            </a:r>
            <a:r>
              <a:rPr lang="de-DE" baseline="0" dirty="0"/>
              <a:t>. Zudem können sie den Vortrag – je nach den schulischen Gegebenheiten vor Ort – vertiefen oder bei Nachfragen zu Hilfe genommen werden.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870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4192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8246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b="1" u="sng" dirty="0">
                <a:cs typeface="Arial" panose="020B0604020202020204" pitchFamily="34" charset="0"/>
              </a:rPr>
              <a:t>Hinweis: </a:t>
            </a:r>
            <a:r>
              <a:rPr lang="de-DE" dirty="0">
                <a:cs typeface="Arial" panose="020B0604020202020204" pitchFamily="34" charset="0"/>
              </a:rPr>
              <a:t>Wiederaufnahme einer abgelegten fortgeführten modernen Fremdsprache in </a:t>
            </a:r>
            <a:r>
              <a:rPr lang="de-DE" dirty="0" err="1">
                <a:cs typeface="Arial" panose="020B0604020202020204" pitchFamily="34" charset="0"/>
              </a:rPr>
              <a:t>Q12</a:t>
            </a:r>
            <a:r>
              <a:rPr lang="de-DE" dirty="0">
                <a:cs typeface="Arial" panose="020B0604020202020204" pitchFamily="34" charset="0"/>
              </a:rPr>
              <a:t> nur nach Feststellungsprüfung möglich.</a:t>
            </a:r>
            <a:r>
              <a:rPr lang="de-DE" baseline="0" dirty="0">
                <a:cs typeface="Arial" panose="020B0604020202020204" pitchFamily="34" charset="0"/>
              </a:rPr>
              <a:t> Die Belegungspflicht der neu einsetzenden spät beginnenden Fremdsprache bleibt hiervon unberührt.</a:t>
            </a:r>
            <a:endParaRPr lang="de-DE" dirty="0">
              <a:cs typeface="Arial" panose="020B0604020202020204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2310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3194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2061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2306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F8777-3FE5-459B-A909-4E187F9AB235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0786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152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0131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11527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Die Folien 22 bis 35</a:t>
            </a:r>
            <a:r>
              <a:rPr lang="de-DE" baseline="0" dirty="0"/>
              <a:t> dienen insbesondere der Information der/des </a:t>
            </a:r>
            <a:r>
              <a:rPr lang="de-DE" baseline="0" dirty="0" err="1"/>
              <a:t>OSK</a:t>
            </a:r>
            <a:r>
              <a:rPr lang="de-DE" baseline="0" dirty="0"/>
              <a:t>. Zudem können sie den Vortrag – je nach den schulischen Gegebenheiten vor Ort – vertiefen oder bei Nachfragen zu Hilfe genommen werden.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8769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Die Folien 22 bis 35</a:t>
            </a:r>
            <a:r>
              <a:rPr lang="de-DE" baseline="0" dirty="0"/>
              <a:t> dienen insbesondere der Information der/des </a:t>
            </a:r>
            <a:r>
              <a:rPr lang="de-DE" baseline="0" dirty="0" err="1"/>
              <a:t>OSK</a:t>
            </a:r>
            <a:r>
              <a:rPr lang="de-DE" baseline="0" dirty="0"/>
              <a:t>. Zudem können sie den Vortrag – je nach den schulischen Gegebenheiten vor Ort – vertiefen oder bei Nachfragen zu Hilfe genommen werden.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8700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Die Folien 22 bis 35</a:t>
            </a:r>
            <a:r>
              <a:rPr lang="de-DE" baseline="0" dirty="0"/>
              <a:t> dienen insbesondere der Information der/des </a:t>
            </a:r>
            <a:r>
              <a:rPr lang="de-DE" baseline="0" dirty="0" err="1"/>
              <a:t>OSK</a:t>
            </a:r>
            <a:r>
              <a:rPr lang="de-DE" baseline="0" dirty="0"/>
              <a:t>. Zudem können sie den Vortrag – je nach den schulischen Gegebenheiten vor Ort – vertiefen oder bei Nachfragen zu Hilfe genommen werden.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ED0DCA-4C30-4C99-85AA-8B49A48E3E34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8870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892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3267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306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4C059-B71B-4DB3-9FB4-2124714AE9B5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61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2DABF-501D-4534-8F25-05A8E229D981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672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D79AB-9E87-484E-A11A-D215D4ECA6ED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2162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4213" y="2555875"/>
            <a:ext cx="3924300" cy="382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60913" y="2555875"/>
            <a:ext cx="3925887" cy="382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35629-9F60-4FA5-BEED-5CFBEB67167A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939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CCC97-0634-45D4-A243-5C4880C16AB7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099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AFDB37-0C06-429A-A1BC-855B2AE4DACD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044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DC582-7985-4811-87F8-C03A807B4B86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876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5124C-B801-4F4D-A719-265E778C3BF9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41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5764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985F4-8D00-4DCC-8169-4C9F53472FAF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493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2D6EC-4BC2-4812-BD5E-E9FB595602C9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511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86550" y="1230313"/>
            <a:ext cx="2000250" cy="515143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4213" y="1230313"/>
            <a:ext cx="5849937" cy="515143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F61C1-99C3-40A6-BD5F-167E91A5DC7B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3706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4213" y="1230313"/>
            <a:ext cx="8002587" cy="1143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684213" y="2555875"/>
            <a:ext cx="8002587" cy="3825875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ADCA8-94EA-49DF-9EC6-6B7A4AB6A694}" type="slidenum">
              <a:rPr lang="de-DE" alt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844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93D2A2-B88E-4F8C-9671-6CDF9C7BD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977F64E-16C6-4450-B2A9-EF3EE9624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D88666-0A39-4443-B9B7-5DFBD6D9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D8C1EE-A161-4846-BB7B-7B22B246D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995740-F97F-4B00-8F50-44375D31E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97A4C-14F5-430A-BDDB-56AA3FF52755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0938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BACB83-9E3F-4C58-959B-20277804B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A2CB67-6C73-4F44-A646-5674B7215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91EB6E-9AAE-4DDE-878C-60F012175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F9027B-919C-400B-9947-3F5F8A4FF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462E29-3DA6-4D11-8B30-651EDAD92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4954D5-B002-4A38-9DC7-5DE1B7ACEFF6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2342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42B822-CE2E-41D0-9A9A-CBC0FF369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C9664C-BA01-4798-AF6E-0B0ECC153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17518B-0AC7-4F88-A26C-0A54615FB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B27E1D-1C5E-41C6-90C0-21D8FFFCB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FA3253E-9CAD-443C-931E-FC249353E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8F1C26-294D-459B-9854-AAABA9438604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8915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5B8AEB-193F-4C8D-895D-5A771B219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1EF7C6-B2C0-4F63-B512-83D11A881B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651E696-D6C9-4550-9458-D16D9011F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E98F2C-FF22-45F2-8756-272BF1B7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8359CAC-1F5E-40B2-A7F7-D903558A5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AAF9974-02C0-4AF3-BFAE-7E2A4C25E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1600B9-982E-4BD5-80B3-3AA9BD43C3C7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5595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22A308-2B41-4D7E-B6D8-74DA076ED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C6F24D-8A3D-467C-9D96-3E493F29E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9FB7E2-D8BE-40A4-928E-CDD47D47A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7BD33C4-2966-4063-B60A-3C825A925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04B3CD6-ACD3-42D1-A0C6-19B5BBFC5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AAF2B2E-58C0-4A80-B580-44CB7CA2E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6344C33-0B9A-461F-8BE4-5C711F988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C4FB92D-DB53-4E6B-BCD6-C95DDAC7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95BD52-166A-4260-AA1B-3208F093168E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8859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2C680F-A136-47B5-95D0-3E58BA8C9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4917F47-F1FB-4BFB-8BA1-C301C7B15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B9ECF30-4741-4280-9D55-0FCA23063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00ED280-D363-4E9A-BBAC-466565908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C8B72D-F2F6-4C41-B108-0275338886C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82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2099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979A420-022E-4090-99FA-5389F197B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9D19DE3-BEFC-46DB-80D7-5905CF848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F290D1-B599-4E95-B6EA-8BFF62641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E041EA-71AD-4A10-B5A2-E2750C5B3F44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0417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D7C150-8D3D-4C35-A262-1D5DE64DF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9D9198-6402-428E-9ECB-BBF73C5F3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F8D35CF-4AB0-43A9-8415-BC343F505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AC36A10-0E45-4B21-82AE-CF70C5E1E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CC4919A-4306-4399-99FE-F5C14D1C0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84414A-00D8-426A-BE4A-4141B4A5A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52FEA5-C376-4989-A3E0-BFC546D1F69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072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523C16-0790-412E-8641-B1FC8E31B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F0DA4A1-650A-4F35-90D2-7BBB7FDBA1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4349EE-B569-4BB0-92F6-CC0206B1D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EDC9FD-0937-4902-B6CB-691EAC3B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347D48-B216-4159-9C55-E60815808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7E4A82-930A-480E-BDE4-00A29186A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1C751D-B603-4F58-BEBA-D3D81B8EF21C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1323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86A167-C8BE-476A-9FAA-C5E5AB6C1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4E13267-BEF5-4ED4-A445-D3E816982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0659C9-BF75-43DE-904D-AA053298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BB5F42-B9BB-40B5-BC4C-42402233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0B6023-BA15-418A-A36A-34357C831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D7112-C1B9-4D9F-B27E-63367FEFCB7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9656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5EDBBB0-49F6-44A0-ACCE-4C759798C9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6967D10-5D89-4C89-9DBC-4C09F42CB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9EA0A3-3A39-4534-A37B-6AE3D4437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196528-6112-4766-B4A9-53B0489EC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D0DF8F1-904B-4A01-B48A-25AC61980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967D96-091C-4F76-A121-052FCAA28524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291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4001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271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59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3014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79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93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840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folienmaster_06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21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230313"/>
            <a:ext cx="800258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2555875"/>
            <a:ext cx="8002587" cy="382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4213" y="6553200"/>
            <a:ext cx="2074862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71775" y="6553200"/>
            <a:ext cx="37449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553200"/>
            <a:ext cx="207486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F1244A-C688-4AFF-9E25-042EBA629000}" type="slidenum">
              <a:rPr lang="de-DE" altLang="de-DE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‹Nr.›</a:t>
            </a:fld>
            <a:endParaRPr lang="de-DE" altLang="de-DE">
              <a:solidFill>
                <a:srgbClr val="000000"/>
              </a:solidFill>
            </a:endParaRPr>
          </a:p>
        </p:txBody>
      </p:sp>
      <p:sp>
        <p:nvSpPr>
          <p:cNvPr id="1032" name="Text Box 22"/>
          <p:cNvSpPr txBox="1">
            <a:spLocks noChangeArrowheads="1"/>
          </p:cNvSpPr>
          <p:nvPr userDrawn="1"/>
        </p:nvSpPr>
        <p:spPr bwMode="auto">
          <a:xfrm>
            <a:off x="6135688" y="207963"/>
            <a:ext cx="2757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de-DE" altLang="de-DE">
              <a:solidFill>
                <a:srgbClr val="000000"/>
              </a:solidFill>
            </a:endParaRPr>
          </a:p>
        </p:txBody>
      </p:sp>
      <p:graphicFrame>
        <p:nvGraphicFramePr>
          <p:cNvPr id="1033" name="Object 24"/>
          <p:cNvGraphicFramePr>
            <a:graphicFrameLocks noChangeAspect="1"/>
          </p:cNvGraphicFramePr>
          <p:nvPr userDrawn="1"/>
        </p:nvGraphicFramePr>
        <p:xfrm>
          <a:off x="3924300" y="177800"/>
          <a:ext cx="1223963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-Foto" r:id="rId15" imgW="1905266" imgH="1171429" progId="MSPhotoEd.3">
                  <p:embed/>
                </p:oleObj>
              </mc:Choice>
              <mc:Fallback>
                <p:oleObj name="Photo Editor-Foto" r:id="rId15" imgW="1905266" imgH="1171429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177800"/>
                        <a:ext cx="1223963" cy="750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29"/>
          <p:cNvSpPr txBox="1">
            <a:spLocks noChangeArrowheads="1"/>
          </p:cNvSpPr>
          <p:nvPr userDrawn="1"/>
        </p:nvSpPr>
        <p:spPr bwMode="auto">
          <a:xfrm>
            <a:off x="611188" y="188913"/>
            <a:ext cx="30956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DDD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de-DE" altLang="de-DE" sz="1000">
                <a:solidFill>
                  <a:srgbClr val="969696"/>
                </a:solidFill>
                <a:latin typeface="Arial Black" pitchFamily="34" charset="0"/>
              </a:rPr>
              <a:t>www.gymnasiale-oberstufe-bayern.de</a:t>
            </a:r>
          </a:p>
        </p:txBody>
      </p:sp>
    </p:spTree>
    <p:extLst>
      <p:ext uri="{BB962C8B-B14F-4D97-AF65-F5344CB8AC3E}">
        <p14:creationId xmlns:p14="http://schemas.microsoft.com/office/powerpoint/2010/main" val="260227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rgbClr val="99003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rgbClr val="990033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rgbClr val="990033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rgbClr val="990033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u="sng">
          <a:solidFill>
            <a:srgbClr val="990033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u="sng">
          <a:solidFill>
            <a:srgbClr val="990033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u="sng">
          <a:solidFill>
            <a:srgbClr val="990033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u="sng">
          <a:solidFill>
            <a:srgbClr val="990033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u="sng">
          <a:solidFill>
            <a:srgbClr val="990033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u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u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u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u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itchFamily="2" charset="2"/>
        <a:buChar char="u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u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u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u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u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B69F06E-C3EE-4EC3-BD79-08DCC7FAF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B84C06-A9EB-4BE3-8C6D-E8FBC0B7C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A4C2D4-6657-4FA0-BC8C-579E0D85E6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5665C-4030-47E4-8AFB-7144F5978DB0}" type="datetimeFigureOut">
              <a:rPr lang="de-DE" smtClean="0"/>
              <a:t>24.02.2026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867EB6-E8BC-44E6-99C4-A554849646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1C160B-2B8C-447C-B5C4-9F72475387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09F15-F9FD-454C-AD91-4881B77113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476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683568" y="1159998"/>
            <a:ext cx="813690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Spanisch als spät beginnende </a:t>
            </a:r>
          </a:p>
          <a:p>
            <a:pPr algn="ctr"/>
            <a:r>
              <a:rPr lang="de-DE" sz="5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 einsetzende Fremdsprache</a:t>
            </a:r>
          </a:p>
          <a:p>
            <a:endParaRPr lang="de-DE" sz="35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de-DE" sz="35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35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Elternabend am 24.02.2026</a:t>
            </a:r>
          </a:p>
          <a:p>
            <a:endParaRPr lang="de-DE" sz="35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3" descr="G:\Direktorat\Alle\Schullogo\Logo_fin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4" y="0"/>
            <a:ext cx="2398938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7618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endParaRPr lang="en-GB" altLang="de-DE" b="1" dirty="0">
              <a:solidFill>
                <a:srgbClr val="355D9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4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u="sng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Abiturprüfung</a:t>
            </a:r>
            <a:endParaRPr lang="en-GB" altLang="de-DE" sz="2000" u="sng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618712"/>
              </p:ext>
            </p:extLst>
          </p:nvPr>
        </p:nvGraphicFramePr>
        <p:xfrm>
          <a:off x="442863" y="1753807"/>
          <a:ext cx="8088395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98246">
                  <a:extLst>
                    <a:ext uri="{9D8B030D-6E8A-4147-A177-3AD203B41FA5}">
                      <a16:colId xmlns:a16="http://schemas.microsoft.com/office/drawing/2014/main" val="116271123"/>
                    </a:ext>
                  </a:extLst>
                </a:gridCol>
                <a:gridCol w="2123086">
                  <a:extLst>
                    <a:ext uri="{9D8B030D-6E8A-4147-A177-3AD203B41FA5}">
                      <a16:colId xmlns:a16="http://schemas.microsoft.com/office/drawing/2014/main" val="1604541811"/>
                    </a:ext>
                  </a:extLst>
                </a:gridCol>
                <a:gridCol w="5267063">
                  <a:extLst>
                    <a:ext uri="{9D8B030D-6E8A-4147-A177-3AD203B41FA5}">
                      <a16:colId xmlns:a16="http://schemas.microsoft.com/office/drawing/2014/main" val="1661362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Abiturprüfungsfach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976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Deutsch 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464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Mathematik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283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Leistungsfach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940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weiteres Fach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de-DE" u="none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776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weiteres Fach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404228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78943" y="4365104"/>
            <a:ext cx="8986114" cy="175432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WIE BISHER:</a:t>
            </a:r>
          </a:p>
          <a:p>
            <a:r>
              <a:rPr lang="de-DE" dirty="0"/>
              <a:t>Abitur in </a:t>
            </a:r>
            <a:r>
              <a:rPr lang="de-DE" b="1" dirty="0"/>
              <a:t>5 Fächern </a:t>
            </a:r>
            <a:r>
              <a:rPr lang="de-DE" dirty="0"/>
              <a:t>(3x schriftlich, 2x mündlich).</a:t>
            </a:r>
          </a:p>
          <a:p>
            <a:r>
              <a:rPr lang="de-DE" dirty="0"/>
              <a:t>Von den 3 schriftlichen Abiturprüfungen müssen mind. 2 auf erhöhtem Niveau sein (M, D, LF).</a:t>
            </a:r>
          </a:p>
          <a:p>
            <a:r>
              <a:rPr lang="de-DE" dirty="0"/>
              <a:t>NEU:</a:t>
            </a:r>
          </a:p>
          <a:p>
            <a:r>
              <a:rPr lang="de-DE" b="1" dirty="0"/>
              <a:t>Deutschabitur</a:t>
            </a:r>
            <a:r>
              <a:rPr lang="de-DE" dirty="0"/>
              <a:t> kann ersetzt werden durch 2 fortgeführte Fremdsprachen.</a:t>
            </a:r>
          </a:p>
          <a:p>
            <a:r>
              <a:rPr lang="de-DE" b="1" dirty="0"/>
              <a:t>Mathematikabitur</a:t>
            </a:r>
            <a:r>
              <a:rPr lang="de-DE" dirty="0"/>
              <a:t> kann ersetzt werden durch 2 Naturwissenschaften</a:t>
            </a:r>
          </a:p>
        </p:txBody>
      </p:sp>
    </p:spTree>
    <p:extLst>
      <p:ext uri="{BB962C8B-B14F-4D97-AF65-F5344CB8AC3E}">
        <p14:creationId xmlns:p14="http://schemas.microsoft.com/office/powerpoint/2010/main" val="20347155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endParaRPr lang="en-GB" altLang="de-DE" b="1" dirty="0">
              <a:solidFill>
                <a:srgbClr val="355D9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4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u="sng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Abiturprüfung</a:t>
            </a:r>
            <a:endParaRPr lang="en-GB" altLang="de-DE" sz="2000" u="sng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178622" y="4365104"/>
            <a:ext cx="8928406" cy="175432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WIE BISHER:</a:t>
            </a:r>
          </a:p>
          <a:p>
            <a:r>
              <a:rPr lang="de-DE" dirty="0"/>
              <a:t>Abitur in </a:t>
            </a:r>
            <a:r>
              <a:rPr lang="de-DE" b="1" dirty="0"/>
              <a:t>5 Fächern </a:t>
            </a:r>
            <a:r>
              <a:rPr lang="de-DE" dirty="0"/>
              <a:t>(3x schriftlich, 2x mündlich).</a:t>
            </a:r>
          </a:p>
          <a:p>
            <a:r>
              <a:rPr lang="de-DE" dirty="0"/>
              <a:t>NEU:</a:t>
            </a:r>
          </a:p>
          <a:p>
            <a:r>
              <a:rPr lang="de-DE" dirty="0"/>
              <a:t>Von den 3 schriftlichen Abiturprüfungen müssen mind. 2 auf erhöhtem Niveau sein (M, D, LF).</a:t>
            </a:r>
          </a:p>
          <a:p>
            <a:r>
              <a:rPr lang="de-DE" b="1" dirty="0"/>
              <a:t>Deutschabitur</a:t>
            </a:r>
            <a:r>
              <a:rPr lang="de-DE" dirty="0"/>
              <a:t> kann ersetzt werden durch 2 fortgeführte Fremdsprachen.</a:t>
            </a:r>
          </a:p>
          <a:p>
            <a:r>
              <a:rPr lang="de-DE" b="1" dirty="0"/>
              <a:t>Mathematikabitur</a:t>
            </a:r>
            <a:r>
              <a:rPr lang="de-DE" dirty="0"/>
              <a:t> kann ersetzt werden durch 2 Naturwissenschaften</a:t>
            </a:r>
          </a:p>
        </p:txBody>
      </p:sp>
      <p:graphicFrame>
        <p:nvGraphicFramePr>
          <p:cNvPr id="9" name="Tabelle 7">
            <a:extLst>
              <a:ext uri="{FF2B5EF4-FFF2-40B4-BE49-F238E27FC236}">
                <a16:creationId xmlns:a16="http://schemas.microsoft.com/office/drawing/2014/main" id="{AD693D5B-B8D0-4894-AEC8-95D8874EF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446118"/>
              </p:ext>
            </p:extLst>
          </p:nvPr>
        </p:nvGraphicFramePr>
        <p:xfrm>
          <a:off x="4729988" y="1774124"/>
          <a:ext cx="3874460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21502">
                  <a:extLst>
                    <a:ext uri="{9D8B030D-6E8A-4147-A177-3AD203B41FA5}">
                      <a16:colId xmlns:a16="http://schemas.microsoft.com/office/drawing/2014/main" val="3657886012"/>
                    </a:ext>
                  </a:extLst>
                </a:gridCol>
                <a:gridCol w="1352958">
                  <a:extLst>
                    <a:ext uri="{9D8B030D-6E8A-4147-A177-3AD203B41FA5}">
                      <a16:colId xmlns:a16="http://schemas.microsoft.com/office/drawing/2014/main" val="214279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Prüfungsfach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Prüfungsform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07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Biologie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5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Mathematik 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80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Leistungsfach Englisch 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schriftlich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114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Französisch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911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Wirtschaft und Recht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548242"/>
                  </a:ext>
                </a:extLst>
              </a:tr>
            </a:tbl>
          </a:graphicData>
        </a:graphic>
      </p:graphicFrame>
      <p:graphicFrame>
        <p:nvGraphicFramePr>
          <p:cNvPr id="10" name="Tabelle 7">
            <a:extLst>
              <a:ext uri="{FF2B5EF4-FFF2-40B4-BE49-F238E27FC236}">
                <a16:creationId xmlns:a16="http://schemas.microsoft.com/office/drawing/2014/main" id="{AD693D5B-B8D0-4894-AEC8-95D8874EF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407458"/>
              </p:ext>
            </p:extLst>
          </p:nvPr>
        </p:nvGraphicFramePr>
        <p:xfrm>
          <a:off x="337500" y="1765004"/>
          <a:ext cx="3874460" cy="2189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21502">
                  <a:extLst>
                    <a:ext uri="{9D8B030D-6E8A-4147-A177-3AD203B41FA5}">
                      <a16:colId xmlns:a16="http://schemas.microsoft.com/office/drawing/2014/main" val="3657886012"/>
                    </a:ext>
                  </a:extLst>
                </a:gridCol>
                <a:gridCol w="1352958">
                  <a:extLst>
                    <a:ext uri="{9D8B030D-6E8A-4147-A177-3AD203B41FA5}">
                      <a16:colId xmlns:a16="http://schemas.microsoft.com/office/drawing/2014/main" val="2142795075"/>
                    </a:ext>
                  </a:extLst>
                </a:gridCol>
              </a:tblGrid>
              <a:tr h="308524">
                <a:tc>
                  <a:txBody>
                    <a:bodyPr/>
                    <a:lstStyle/>
                    <a:p>
                      <a:r>
                        <a:rPr lang="de-DE" sz="1600" dirty="0"/>
                        <a:t>Prüfungsfach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Prüfungsform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07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Deutsch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5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Mathematik 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80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Leistungsfach Englisch 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schriftlich</a:t>
                      </a:r>
                      <a:endParaRPr lang="de-DE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114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Französisch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911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Wirtschaft und Recht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548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478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endParaRPr lang="en-GB" altLang="de-DE" b="1" dirty="0">
              <a:solidFill>
                <a:srgbClr val="355D9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4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u="sng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Abiturprüfung</a:t>
            </a:r>
            <a:endParaRPr lang="en-GB" altLang="de-DE" sz="2000" u="sng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78943" y="4365104"/>
            <a:ext cx="8986114" cy="175432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WIE BISHER:</a:t>
            </a:r>
          </a:p>
          <a:p>
            <a:r>
              <a:rPr lang="de-DE" dirty="0"/>
              <a:t>Abitur in </a:t>
            </a:r>
            <a:r>
              <a:rPr lang="de-DE" b="1" dirty="0"/>
              <a:t>5 Fächern </a:t>
            </a:r>
            <a:r>
              <a:rPr lang="de-DE" dirty="0"/>
              <a:t>(3x schriftlich, 2x mündlich).</a:t>
            </a:r>
          </a:p>
          <a:p>
            <a:r>
              <a:rPr lang="de-DE" dirty="0"/>
              <a:t>Von den 3 schriftlichen Abiturprüfungen müssen mind. 2 auf erhöhtem Niveau sein (M, D, LF).</a:t>
            </a:r>
          </a:p>
          <a:p>
            <a:r>
              <a:rPr lang="de-DE" dirty="0"/>
              <a:t>NEU:</a:t>
            </a:r>
          </a:p>
          <a:p>
            <a:r>
              <a:rPr lang="de-DE" b="1" dirty="0"/>
              <a:t>Deutschabitur</a:t>
            </a:r>
            <a:r>
              <a:rPr lang="de-DE" dirty="0"/>
              <a:t> kann ersetzt werden durch 2 fortgeführte Fremdsprachen.</a:t>
            </a:r>
          </a:p>
          <a:p>
            <a:r>
              <a:rPr lang="de-DE" b="1" dirty="0"/>
              <a:t>Mathematikabitur</a:t>
            </a:r>
            <a:r>
              <a:rPr lang="de-DE" dirty="0"/>
              <a:t> kann ersetzt werden durch 2 Naturwissenschaften</a:t>
            </a:r>
          </a:p>
        </p:txBody>
      </p:sp>
      <p:graphicFrame>
        <p:nvGraphicFramePr>
          <p:cNvPr id="9" name="Tabelle 7">
            <a:extLst>
              <a:ext uri="{FF2B5EF4-FFF2-40B4-BE49-F238E27FC236}">
                <a16:creationId xmlns:a16="http://schemas.microsoft.com/office/drawing/2014/main" id="{AD693D5B-B8D0-4894-AEC8-95D8874EF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219771"/>
              </p:ext>
            </p:extLst>
          </p:nvPr>
        </p:nvGraphicFramePr>
        <p:xfrm>
          <a:off x="827584" y="1765004"/>
          <a:ext cx="3888432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35474">
                  <a:extLst>
                    <a:ext uri="{9D8B030D-6E8A-4147-A177-3AD203B41FA5}">
                      <a16:colId xmlns:a16="http://schemas.microsoft.com/office/drawing/2014/main" val="3657886012"/>
                    </a:ext>
                  </a:extLst>
                </a:gridCol>
                <a:gridCol w="1352958">
                  <a:extLst>
                    <a:ext uri="{9D8B030D-6E8A-4147-A177-3AD203B41FA5}">
                      <a16:colId xmlns:a16="http://schemas.microsoft.com/office/drawing/2014/main" val="214279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Prüfungsfach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Prüfungsform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07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Deutsch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5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Mathematik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80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Leistungsfac</a:t>
                      </a:r>
                      <a:r>
                        <a:rPr lang="de-DE" sz="16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 Biologie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schriftlich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114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Englisch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911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Wirtschaft und Recht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548242"/>
                  </a:ext>
                </a:extLst>
              </a:tr>
            </a:tbl>
          </a:graphicData>
        </a:graphic>
      </p:graphicFrame>
      <p:graphicFrame>
        <p:nvGraphicFramePr>
          <p:cNvPr id="10" name="Tabelle 7">
            <a:extLst>
              <a:ext uri="{FF2B5EF4-FFF2-40B4-BE49-F238E27FC236}">
                <a16:creationId xmlns:a16="http://schemas.microsoft.com/office/drawing/2014/main" id="{AD693D5B-B8D0-4894-AEC8-95D8874EF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662541"/>
              </p:ext>
            </p:extLst>
          </p:nvPr>
        </p:nvGraphicFramePr>
        <p:xfrm>
          <a:off x="5004048" y="1799770"/>
          <a:ext cx="3874460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21502">
                  <a:extLst>
                    <a:ext uri="{9D8B030D-6E8A-4147-A177-3AD203B41FA5}">
                      <a16:colId xmlns:a16="http://schemas.microsoft.com/office/drawing/2014/main" val="3657886012"/>
                    </a:ext>
                  </a:extLst>
                </a:gridCol>
                <a:gridCol w="1352958">
                  <a:extLst>
                    <a:ext uri="{9D8B030D-6E8A-4147-A177-3AD203B41FA5}">
                      <a16:colId xmlns:a16="http://schemas.microsoft.com/office/drawing/2014/main" val="214279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Prüfungsfach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Prüfungsform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07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Deutsch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5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0" dirty="0">
                          <a:solidFill>
                            <a:schemeClr val="tx1"/>
                          </a:solidFill>
                        </a:rPr>
                        <a:t>Chemie / Informatik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80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Leistungsfac</a:t>
                      </a:r>
                      <a:r>
                        <a:rPr lang="de-DE" sz="1600" b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h Biologie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schriftlich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114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Englisch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911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Wirtschaft und Recht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548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33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lipse 8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Die FS (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spät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in der 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Abiturprüfung</a:t>
            </a:r>
            <a:endParaRPr lang="en-GB" altLang="de-DE" sz="2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849838"/>
              </p:ext>
            </p:extLst>
          </p:nvPr>
        </p:nvGraphicFramePr>
        <p:xfrm>
          <a:off x="442863" y="1753807"/>
          <a:ext cx="8088395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698246">
                  <a:extLst>
                    <a:ext uri="{9D8B030D-6E8A-4147-A177-3AD203B41FA5}">
                      <a16:colId xmlns:a16="http://schemas.microsoft.com/office/drawing/2014/main" val="116271123"/>
                    </a:ext>
                  </a:extLst>
                </a:gridCol>
                <a:gridCol w="2123086">
                  <a:extLst>
                    <a:ext uri="{9D8B030D-6E8A-4147-A177-3AD203B41FA5}">
                      <a16:colId xmlns:a16="http://schemas.microsoft.com/office/drawing/2014/main" val="1604541811"/>
                    </a:ext>
                  </a:extLst>
                </a:gridCol>
                <a:gridCol w="5267063">
                  <a:extLst>
                    <a:ext uri="{9D8B030D-6E8A-4147-A177-3AD203B41FA5}">
                      <a16:colId xmlns:a16="http://schemas.microsoft.com/office/drawing/2014/main" val="1661362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de-DE" dirty="0"/>
                        <a:t>Abiturprüfungsfach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976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Deutsch 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464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Mathematik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8283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Leistungsfach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940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weiteres Fach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de-DE" u="none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776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weiteres Fach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2404228"/>
                  </a:ext>
                </a:extLst>
              </a:tr>
            </a:tbl>
          </a:graphicData>
        </a:graphic>
      </p:graphicFrame>
      <p:sp>
        <p:nvSpPr>
          <p:cNvPr id="8" name="Rechteck 7"/>
          <p:cNvSpPr/>
          <p:nvPr/>
        </p:nvSpPr>
        <p:spPr>
          <a:xfrm>
            <a:off x="489648" y="4293096"/>
            <a:ext cx="8041610" cy="14401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FS (spät) als Abiturprüfungsfach: </a:t>
            </a:r>
            <a:r>
              <a:rPr lang="de-DE" b="1" i="1" dirty="0">
                <a:solidFill>
                  <a:schemeClr val="accent2">
                    <a:lumMod val="75000"/>
                  </a:schemeClr>
                </a:solidFill>
              </a:rPr>
              <a:t>nur</a:t>
            </a:r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 mündliche Prüfung möglich</a:t>
            </a:r>
          </a:p>
          <a:p>
            <a:endParaRPr lang="de-DE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Deutschabitur kann nicht ersetzt werden.</a:t>
            </a:r>
          </a:p>
          <a:p>
            <a:endParaRPr lang="de-DE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Mathematikabitur kann (wahrscheinlich) nicht ersetzt werden.</a:t>
            </a:r>
          </a:p>
        </p:txBody>
      </p:sp>
      <p:sp>
        <p:nvSpPr>
          <p:cNvPr id="7" name="Rechteck 6"/>
          <p:cNvSpPr/>
          <p:nvPr/>
        </p:nvSpPr>
        <p:spPr>
          <a:xfrm>
            <a:off x="464443" y="3206839"/>
            <a:ext cx="8066815" cy="77200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(spat)</a:t>
            </a:r>
          </a:p>
        </p:txBody>
      </p:sp>
    </p:spTree>
    <p:extLst>
      <p:ext uri="{BB962C8B-B14F-4D97-AF65-F5344CB8AC3E}">
        <p14:creationId xmlns:p14="http://schemas.microsoft.com/office/powerpoint/2010/main" val="181625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de-DE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Welches Abitur ist möglich bei Wahl von Spanisch spät?</a:t>
            </a:r>
          </a:p>
        </p:txBody>
      </p:sp>
      <p:graphicFrame>
        <p:nvGraphicFramePr>
          <p:cNvPr id="7" name="Tabelle 7">
            <a:extLst>
              <a:ext uri="{FF2B5EF4-FFF2-40B4-BE49-F238E27FC236}">
                <a16:creationId xmlns:a16="http://schemas.microsoft.com/office/drawing/2014/main" id="{AD693D5B-B8D0-4894-AEC8-95D8874EF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676851"/>
              </p:ext>
            </p:extLst>
          </p:nvPr>
        </p:nvGraphicFramePr>
        <p:xfrm>
          <a:off x="454573" y="2060848"/>
          <a:ext cx="3874460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21502">
                  <a:extLst>
                    <a:ext uri="{9D8B030D-6E8A-4147-A177-3AD203B41FA5}">
                      <a16:colId xmlns:a16="http://schemas.microsoft.com/office/drawing/2014/main" val="3657886012"/>
                    </a:ext>
                  </a:extLst>
                </a:gridCol>
                <a:gridCol w="1352958">
                  <a:extLst>
                    <a:ext uri="{9D8B030D-6E8A-4147-A177-3AD203B41FA5}">
                      <a16:colId xmlns:a16="http://schemas.microsoft.com/office/drawing/2014/main" val="214279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Prüfungsfach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Prüfungsform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07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Deutsch 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5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Mathematik 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80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00B050"/>
                          </a:solidFill>
                        </a:rPr>
                        <a:t>Leistungsfach Englisch </a:t>
                      </a:r>
                      <a:endParaRPr lang="de-DE" sz="16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00B050"/>
                          </a:solidFill>
                        </a:rPr>
                        <a:t>schriftlich</a:t>
                      </a:r>
                      <a:endParaRPr lang="de-DE" sz="16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114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Spanisch spät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911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Wirtschaft und Recht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548242"/>
                  </a:ext>
                </a:extLst>
              </a:tr>
            </a:tbl>
          </a:graphicData>
        </a:graphic>
      </p:graphicFrame>
      <p:sp>
        <p:nvSpPr>
          <p:cNvPr id="8" name="Rechteck 7"/>
          <p:cNvSpPr/>
          <p:nvPr/>
        </p:nvSpPr>
        <p:spPr>
          <a:xfrm>
            <a:off x="464444" y="3573016"/>
            <a:ext cx="3884634" cy="35169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17" name="Rechteck 16"/>
          <p:cNvSpPr/>
          <p:nvPr/>
        </p:nvSpPr>
        <p:spPr>
          <a:xfrm>
            <a:off x="634846" y="4653136"/>
            <a:ext cx="8041610" cy="14401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Spanisch spät als Abiturprüfungsfach: </a:t>
            </a:r>
            <a:r>
              <a:rPr lang="de-DE" b="1" i="1" dirty="0">
                <a:solidFill>
                  <a:schemeClr val="accent2">
                    <a:lumMod val="75000"/>
                  </a:schemeClr>
                </a:solidFill>
              </a:rPr>
              <a:t>nur</a:t>
            </a:r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 mündliche Prüfung möglich</a:t>
            </a:r>
          </a:p>
          <a:p>
            <a:endParaRPr lang="de-DE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Deutschabitur kann nicht ersetzt werden.</a:t>
            </a:r>
          </a:p>
          <a:p>
            <a:endParaRPr lang="de-DE" b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de-DE" b="1" dirty="0">
                <a:solidFill>
                  <a:schemeClr val="accent2">
                    <a:lumMod val="75000"/>
                  </a:schemeClr>
                </a:solidFill>
              </a:rPr>
              <a:t>Mathematikabitur kann nicht ersetzt werden.</a:t>
            </a:r>
          </a:p>
        </p:txBody>
      </p:sp>
      <p:graphicFrame>
        <p:nvGraphicFramePr>
          <p:cNvPr id="9" name="Tabelle 7">
            <a:extLst>
              <a:ext uri="{FF2B5EF4-FFF2-40B4-BE49-F238E27FC236}">
                <a16:creationId xmlns:a16="http://schemas.microsoft.com/office/drawing/2014/main" id="{AD693D5B-B8D0-4894-AEC8-95D8874EF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806276"/>
              </p:ext>
            </p:extLst>
          </p:nvPr>
        </p:nvGraphicFramePr>
        <p:xfrm>
          <a:off x="4794924" y="2063502"/>
          <a:ext cx="3874460" cy="22250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521502">
                  <a:extLst>
                    <a:ext uri="{9D8B030D-6E8A-4147-A177-3AD203B41FA5}">
                      <a16:colId xmlns:a16="http://schemas.microsoft.com/office/drawing/2014/main" val="3657886012"/>
                    </a:ext>
                  </a:extLst>
                </a:gridCol>
                <a:gridCol w="1352958">
                  <a:extLst>
                    <a:ext uri="{9D8B030D-6E8A-4147-A177-3AD203B41FA5}">
                      <a16:colId xmlns:a16="http://schemas.microsoft.com/office/drawing/2014/main" val="214279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Prüfungsfach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Prüfungsform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07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Deutsch 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59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/>
                        <a:t>Mathematik 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580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00B050"/>
                          </a:solidFill>
                        </a:rPr>
                        <a:t>Leistungsfach Biologie </a:t>
                      </a:r>
                      <a:endParaRPr lang="de-DE" sz="16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b="1" dirty="0">
                          <a:solidFill>
                            <a:srgbClr val="00B050"/>
                          </a:solidFill>
                        </a:rPr>
                        <a:t>schriftlich</a:t>
                      </a:r>
                      <a:endParaRPr lang="de-DE" sz="1600" b="1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1114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Spanisch spät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mündlich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911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600" dirty="0" err="1">
                          <a:latin typeface="+mn-lt"/>
                          <a:cs typeface="Arial" panose="020B0604020202020204" pitchFamily="34" charset="0"/>
                        </a:rPr>
                        <a:t>PuG</a:t>
                      </a:r>
                      <a:endParaRPr lang="de-DE" sz="1600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schriftlich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4548242"/>
                  </a:ext>
                </a:extLst>
              </a:tr>
            </a:tbl>
          </a:graphicData>
        </a:graphic>
      </p:graphicFrame>
      <p:sp>
        <p:nvSpPr>
          <p:cNvPr id="2" name="Rechteck 1">
            <a:extLst>
              <a:ext uri="{FF2B5EF4-FFF2-40B4-BE49-F238E27FC236}">
                <a16:creationId xmlns:a16="http://schemas.microsoft.com/office/drawing/2014/main" id="{0C1DBFAA-E050-1250-5067-17C19812CD83}"/>
              </a:ext>
            </a:extLst>
          </p:cNvPr>
          <p:cNvSpPr/>
          <p:nvPr/>
        </p:nvSpPr>
        <p:spPr>
          <a:xfrm>
            <a:off x="4774879" y="3573016"/>
            <a:ext cx="3884634" cy="351692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892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Die FS (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spät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als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Wahlpflichtfach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in der 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PuLSt</a:t>
            </a:r>
            <a:endParaRPr lang="en-GB" altLang="de-DE" sz="2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95534" y="1765004"/>
            <a:ext cx="7920882" cy="4869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</a:pPr>
            <a:r>
              <a:rPr lang="de-DE" sz="2000" dirty="0">
                <a:cs typeface="Arial" panose="020B0604020202020204" pitchFamily="34" charset="0"/>
              </a:rPr>
              <a:t>Neu einsetzende spät beginnende Fremdsprachen …</a:t>
            </a:r>
          </a:p>
          <a:p>
            <a:pPr lvl="0">
              <a:lnSpc>
                <a:spcPct val="120000"/>
              </a:lnSpc>
            </a:pPr>
            <a:endParaRPr lang="de-DE" sz="2000" dirty="0">
              <a:cs typeface="Arial" panose="020B0604020202020204" pitchFamily="34" charset="0"/>
            </a:endParaRP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cs typeface="Arial" panose="020B0604020202020204" pitchFamily="34" charset="0"/>
              </a:rPr>
              <a:t>müssen </a:t>
            </a:r>
            <a:r>
              <a:rPr lang="de-DE" sz="2000" b="1" dirty="0">
                <a:cs typeface="Arial" panose="020B0604020202020204" pitchFamily="34" charset="0"/>
              </a:rPr>
              <a:t>in Q12 </a:t>
            </a:r>
            <a:r>
              <a:rPr lang="de-DE" sz="2000" b="1" u="sng" dirty="0">
                <a:cs typeface="Arial" panose="020B0604020202020204" pitchFamily="34" charset="0"/>
              </a:rPr>
              <a:t>und</a:t>
            </a:r>
            <a:r>
              <a:rPr lang="de-DE" sz="2000" b="1" dirty="0">
                <a:cs typeface="Arial" panose="020B0604020202020204" pitchFamily="34" charset="0"/>
              </a:rPr>
              <a:t> Q13 </a:t>
            </a:r>
            <a:r>
              <a:rPr lang="de-DE" sz="2000" dirty="0">
                <a:cs typeface="Arial" panose="020B0604020202020204" pitchFamily="34" charset="0"/>
              </a:rPr>
              <a:t>mit jeweils 3 Wochenstunden belegt werden.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cs typeface="Arial" panose="020B0604020202020204" pitchFamily="34" charset="0"/>
              </a:rPr>
              <a:t>werden </a:t>
            </a:r>
            <a:r>
              <a:rPr lang="de-DE" sz="2000" b="1" i="1" dirty="0">
                <a:cs typeface="Arial" panose="020B0604020202020204" pitchFamily="34" charset="0"/>
              </a:rPr>
              <a:t>zusätzlich </a:t>
            </a:r>
            <a:r>
              <a:rPr lang="de-DE" sz="2000" b="1" dirty="0">
                <a:cs typeface="Arial" panose="020B0604020202020204" pitchFamily="34" charset="0"/>
              </a:rPr>
              <a:t>zu einer fortgeführten FS </a:t>
            </a:r>
            <a:r>
              <a:rPr lang="de-DE" sz="2000" dirty="0">
                <a:cs typeface="Arial" panose="020B0604020202020204" pitchFamily="34" charset="0"/>
              </a:rPr>
              <a:t>in Q12 und Q13 belegt.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cs typeface="Arial" panose="020B0604020202020204" pitchFamily="34" charset="0"/>
              </a:rPr>
              <a:t>sind </a:t>
            </a:r>
            <a:r>
              <a:rPr lang="de-DE" sz="2000" b="1" dirty="0">
                <a:cs typeface="Arial" panose="020B0604020202020204" pitchFamily="34" charset="0"/>
              </a:rPr>
              <a:t>nicht als Leistungsfach </a:t>
            </a:r>
            <a:r>
              <a:rPr lang="de-DE" sz="2000" dirty="0">
                <a:cs typeface="Arial" panose="020B0604020202020204" pitchFamily="34" charset="0"/>
              </a:rPr>
              <a:t>wählbar.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cs typeface="Arial" panose="020B0604020202020204" pitchFamily="34" charset="0"/>
              </a:rPr>
              <a:t>legen die Schülerinnen und Schüler auf </a:t>
            </a:r>
            <a:r>
              <a:rPr lang="de-DE" sz="2000" b="1" dirty="0">
                <a:cs typeface="Arial" panose="020B0604020202020204" pitchFamily="34" charset="0"/>
              </a:rPr>
              <a:t>ein sprachliches Profil </a:t>
            </a:r>
            <a:r>
              <a:rPr lang="de-DE" sz="2000" dirty="0">
                <a:cs typeface="Arial" panose="020B0604020202020204" pitchFamily="34" charset="0"/>
              </a:rPr>
              <a:t>fest.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cs typeface="Arial" panose="020B0604020202020204" pitchFamily="34" charset="0"/>
              </a:rPr>
              <a:t>gehen i.d.R. mit </a:t>
            </a:r>
            <a:r>
              <a:rPr lang="de-DE" sz="2000" b="1" dirty="0">
                <a:cs typeface="Arial" panose="020B0604020202020204" pitchFamily="34" charset="0"/>
              </a:rPr>
              <a:t>drei Halbjahresleistungen </a:t>
            </a:r>
            <a:r>
              <a:rPr lang="de-DE" sz="2000" dirty="0">
                <a:cs typeface="Arial" panose="020B0604020202020204" pitchFamily="34" charset="0"/>
              </a:rPr>
              <a:t>in die Abiturnote ein.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cs typeface="Arial" panose="020B0604020202020204" pitchFamily="34" charset="0"/>
              </a:rPr>
              <a:t>können </a:t>
            </a:r>
            <a:r>
              <a:rPr lang="de-DE" sz="2000" b="1" dirty="0">
                <a:cs typeface="Arial" panose="020B0604020202020204" pitchFamily="34" charset="0"/>
              </a:rPr>
              <a:t>nur als mündliches Abiturprüfungsfach </a:t>
            </a:r>
            <a:r>
              <a:rPr lang="de-DE" sz="2000" dirty="0">
                <a:cs typeface="Arial" panose="020B0604020202020204" pitchFamily="34" charset="0"/>
              </a:rPr>
              <a:t>gewählt werden.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dirty="0">
                <a:cs typeface="Arial" panose="020B0604020202020204" pitchFamily="34" charset="0"/>
              </a:rPr>
              <a:t>eröffnen </a:t>
            </a:r>
            <a:r>
              <a:rPr lang="de-DE" sz="2000" b="1" dirty="0">
                <a:cs typeface="Arial" panose="020B0604020202020204" pitchFamily="34" charset="0"/>
              </a:rPr>
              <a:t>nicht den Ersatz von Deutschabitur</a:t>
            </a:r>
            <a:r>
              <a:rPr lang="de-DE" sz="2000" dirty="0">
                <a:cs typeface="Arial" panose="020B0604020202020204" pitchFamily="34" charset="0"/>
              </a:rPr>
              <a:t> </a:t>
            </a:r>
            <a:r>
              <a:rPr lang="de-DE" sz="2000" b="1" dirty="0">
                <a:cs typeface="Arial" panose="020B0604020202020204" pitchFamily="34" charset="0"/>
              </a:rPr>
              <a:t>und Matheabitur</a:t>
            </a:r>
            <a:r>
              <a:rPr lang="de-DE" sz="2000" dirty="0">
                <a:cs typeface="Arial" panose="020B0604020202020204" pitchFamily="34" charset="0"/>
              </a:rPr>
              <a:t>.</a:t>
            </a: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de-DE" sz="2000" b="1" dirty="0">
                <a:cs typeface="Arial" panose="020B0604020202020204" pitchFamily="34" charset="0"/>
              </a:rPr>
              <a:t>verhindern</a:t>
            </a:r>
            <a:r>
              <a:rPr lang="de-DE" sz="2000" dirty="0">
                <a:cs typeface="Arial" panose="020B0604020202020204" pitchFamily="34" charset="0"/>
              </a:rPr>
              <a:t> die Wahl von </a:t>
            </a:r>
            <a:r>
              <a:rPr lang="de-DE" sz="2000" b="1" dirty="0">
                <a:cs typeface="Arial" panose="020B0604020202020204" pitchFamily="34" charset="0"/>
              </a:rPr>
              <a:t>Informatik</a:t>
            </a:r>
            <a:r>
              <a:rPr lang="de-DE" sz="2000" dirty="0">
                <a:cs typeface="Arial" panose="020B0604020202020204" pitchFamily="34" charset="0"/>
              </a:rPr>
              <a:t> und einer </a:t>
            </a:r>
            <a:r>
              <a:rPr lang="de-DE" sz="2000" b="1" dirty="0">
                <a:cs typeface="Arial" panose="020B0604020202020204" pitchFamily="34" charset="0"/>
              </a:rPr>
              <a:t>2. Naturwissenschaft</a:t>
            </a:r>
            <a:r>
              <a:rPr lang="de-DE" sz="2000" dirty="0">
                <a:cs typeface="Arial" panose="020B0604020202020204" pitchFamily="34" charset="0"/>
              </a:rPr>
              <a:t>.</a:t>
            </a:r>
          </a:p>
          <a:p>
            <a:pPr lvl="0">
              <a:lnSpc>
                <a:spcPct val="120000"/>
              </a:lnSpc>
            </a:pPr>
            <a:endParaRPr lang="de-DE" sz="2000" dirty="0"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de-DE" sz="2000" dirty="0">
                <a:cs typeface="Arial" panose="020B0604020202020204" pitchFamily="34" charset="0"/>
              </a:rPr>
              <a:t>Wer Leistungsfach Kunst / Musik / Sport wählen möchte, kann Spanisch spät belegen, aber kein Abitur in Spanisch machen.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148408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Anforderungsprofil</a:t>
            </a:r>
            <a:endParaRPr lang="en-GB" altLang="de-DE" sz="2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18947" y="1732746"/>
            <a:ext cx="68897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de-DE" sz="2000" dirty="0">
                <a:latin typeface="+mn-lt"/>
              </a:rPr>
              <a:t>Neu einsetzende spät beginnende Fremdsprachen …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18947" y="2060848"/>
            <a:ext cx="8645912" cy="4129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230400" indent="-230400" eaLnBrk="1" hangingPunct="1">
              <a:lnSpc>
                <a:spcPct val="107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de-DE" altLang="de-DE" sz="2000" dirty="0">
                <a:latin typeface="+mn-lt"/>
              </a:rPr>
              <a:t>richten sich an Schülerinnen und Schüler, die ein </a:t>
            </a:r>
            <a:r>
              <a:rPr lang="de-DE" altLang="de-DE" sz="2000" b="1" dirty="0">
                <a:latin typeface="+mn-lt"/>
              </a:rPr>
              <a:t>besonderes Interesse an Sprachen </a:t>
            </a:r>
            <a:r>
              <a:rPr lang="de-DE" altLang="de-DE" sz="2000" dirty="0">
                <a:latin typeface="+mn-lt"/>
              </a:rPr>
              <a:t>und eine entsprechend </a:t>
            </a:r>
            <a:r>
              <a:rPr lang="de-DE" altLang="de-DE" sz="2000" b="1" dirty="0">
                <a:latin typeface="+mn-lt"/>
              </a:rPr>
              <a:t>hohe Motivation und Leistungsbereitschaft </a:t>
            </a:r>
            <a:r>
              <a:rPr lang="de-DE" altLang="de-DE" sz="2000" dirty="0">
                <a:latin typeface="+mn-lt"/>
              </a:rPr>
              <a:t>mitbringen.</a:t>
            </a:r>
          </a:p>
          <a:p>
            <a:pPr marL="230400" indent="-230400" eaLnBrk="1" hangingPunct="1">
              <a:lnSpc>
                <a:spcPct val="107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de-DE" altLang="de-DE" sz="2000" b="1" dirty="0">
                <a:latin typeface="+mn-lt"/>
              </a:rPr>
              <a:t>bauen auf </a:t>
            </a:r>
            <a:r>
              <a:rPr lang="de-DE" altLang="de-DE" sz="2000" dirty="0">
                <a:latin typeface="+mn-lt"/>
              </a:rPr>
              <a:t>Kenntnissen, Fertigkeiten und Grundhaltungen auf, welche die Schülerinnen und Schüler in den bisher erlernten Fremdsprachen und im Deutschunterricht erworben haben.</a:t>
            </a:r>
          </a:p>
          <a:p>
            <a:pPr marL="230400" indent="-230400" eaLnBrk="1" hangingPunct="1">
              <a:lnSpc>
                <a:spcPct val="107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de-DE" altLang="de-DE" sz="2000" dirty="0">
                <a:latin typeface="+mn-lt"/>
              </a:rPr>
              <a:t>werden </a:t>
            </a:r>
            <a:r>
              <a:rPr lang="de-DE" altLang="de-DE" sz="2000" b="1" dirty="0">
                <a:latin typeface="+mn-lt"/>
              </a:rPr>
              <a:t>in raschem Lernfortschritt </a:t>
            </a:r>
            <a:r>
              <a:rPr lang="de-DE" altLang="de-DE" sz="2000" dirty="0">
                <a:latin typeface="+mn-lt"/>
              </a:rPr>
              <a:t>unterrichtet, was zu motivierenden Erfolgserlebnissen führt.</a:t>
            </a:r>
          </a:p>
          <a:p>
            <a:pPr marL="230400" indent="-230400" eaLnBrk="1" hangingPunct="1">
              <a:lnSpc>
                <a:spcPct val="107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de-DE" altLang="de-DE" sz="2000" dirty="0">
                <a:latin typeface="+mn-lt"/>
              </a:rPr>
              <a:t>setzen den Schwerpunkt auf </a:t>
            </a:r>
            <a:r>
              <a:rPr lang="de-DE" altLang="de-DE" sz="2000" b="1" dirty="0">
                <a:latin typeface="+mn-lt"/>
              </a:rPr>
              <a:t>mündliche Kommunikation</a:t>
            </a:r>
            <a:r>
              <a:rPr lang="de-DE" altLang="de-DE" sz="2000" dirty="0">
                <a:latin typeface="+mn-lt"/>
              </a:rPr>
              <a:t>, wobei die störungs-freie Verständigung Vorrang vor der absoluten sprachlichen Korrektheit hat.</a:t>
            </a:r>
          </a:p>
          <a:p>
            <a:pPr marL="230400" indent="-230400" eaLnBrk="1" hangingPunct="1">
              <a:lnSpc>
                <a:spcPct val="107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de-DE" altLang="de-DE" sz="1400" dirty="0">
              <a:latin typeface="+mn-lt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726976" y="5949280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i="1" dirty="0"/>
              <a:t>Für Schülerinnen und Schüler, die gerne Sprachen lernen und darin keine Probleme haben, ist Spanisch spät eine gute Chance!</a:t>
            </a:r>
          </a:p>
        </p:txBody>
      </p:sp>
      <p:sp>
        <p:nvSpPr>
          <p:cNvPr id="11" name="Pfeil nach rechts 10"/>
          <p:cNvSpPr/>
          <p:nvPr/>
        </p:nvSpPr>
        <p:spPr>
          <a:xfrm>
            <a:off x="107504" y="6173445"/>
            <a:ext cx="648072" cy="2798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855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Latinum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/ 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kleines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Latinum</a:t>
            </a:r>
            <a:endParaRPr lang="en-GB" altLang="de-DE" sz="2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F37B0340-5491-4449-BDD5-29BF54CF79A6}"/>
              </a:ext>
            </a:extLst>
          </p:cNvPr>
          <p:cNvSpPr txBox="1">
            <a:spLocks/>
          </p:cNvSpPr>
          <p:nvPr/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</a:pPr>
            <a:r>
              <a:rPr lang="de-DE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Die in Latein erreichten Sprachkenntnisse werden im Abiturzeugnis aufgeführt.</a:t>
            </a:r>
          </a:p>
          <a:p>
            <a:pPr>
              <a:lnSpc>
                <a:spcPct val="107000"/>
              </a:lnSpc>
            </a:pPr>
            <a:r>
              <a:rPr lang="de-DE" sz="1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 mind. Note 4 im Jahreszeugnis werden folgende Sprachkenntnisse ausgewiesen: </a:t>
            </a:r>
            <a:endParaRPr lang="de-DE" dirty="0"/>
          </a:p>
        </p:txBody>
      </p:sp>
      <p:graphicFrame>
        <p:nvGraphicFramePr>
          <p:cNvPr id="8" name="Tabelle 4">
            <a:extLst>
              <a:ext uri="{FF2B5EF4-FFF2-40B4-BE49-F238E27FC236}">
                <a16:creationId xmlns:a16="http://schemas.microsoft.com/office/drawing/2014/main" id="{E8536365-BD1C-44F9-8E01-A22BAD3A9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95051"/>
              </p:ext>
            </p:extLst>
          </p:nvPr>
        </p:nvGraphicFramePr>
        <p:xfrm>
          <a:off x="516834" y="3565590"/>
          <a:ext cx="8157381" cy="9372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719127">
                  <a:extLst>
                    <a:ext uri="{9D8B030D-6E8A-4147-A177-3AD203B41FA5}">
                      <a16:colId xmlns:a16="http://schemas.microsoft.com/office/drawing/2014/main" val="896235280"/>
                    </a:ext>
                  </a:extLst>
                </a:gridCol>
                <a:gridCol w="2719127">
                  <a:extLst>
                    <a:ext uri="{9D8B030D-6E8A-4147-A177-3AD203B41FA5}">
                      <a16:colId xmlns:a16="http://schemas.microsoft.com/office/drawing/2014/main" val="1797132488"/>
                    </a:ext>
                  </a:extLst>
                </a:gridCol>
                <a:gridCol w="2719127">
                  <a:extLst>
                    <a:ext uri="{9D8B030D-6E8A-4147-A177-3AD203B41FA5}">
                      <a16:colId xmlns:a16="http://schemas.microsoft.com/office/drawing/2014/main" val="2403816259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de-DE" sz="1600" strike="noStrike" baseline="0" dirty="0" err="1"/>
                        <a:t>Jgst</a:t>
                      </a:r>
                      <a:r>
                        <a:rPr lang="de-DE" sz="1600" strike="noStrike" baseline="0" dirty="0"/>
                        <a:t>.</a:t>
                      </a:r>
                      <a:endParaRPr lang="de-DE" sz="1600" b="1" strike="noStrike" baseline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600" b="1" strike="noStrike" baseline="0" dirty="0"/>
                        <a:t>Note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Erreichtes Niveau</a:t>
                      </a:r>
                      <a:endParaRPr lang="de-DE" sz="1600" b="1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6664108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de-DE" sz="1600" dirty="0"/>
                        <a:t>9</a:t>
                      </a:r>
                      <a:endParaRPr lang="de-DE" sz="1600" strike="noStrike" baseline="-25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/>
                        <a:t>mind. Note 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Kleines Latinum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879782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de-DE" sz="1600" dirty="0"/>
                        <a:t>10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mind. Note 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de-DE" sz="1600" dirty="0"/>
                        <a:t>Latinum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7350431"/>
                  </a:ext>
                </a:extLst>
              </a:tr>
            </a:tbl>
          </a:graphicData>
        </a:graphic>
      </p:graphicFrame>
      <p:sp>
        <p:nvSpPr>
          <p:cNvPr id="7" name="Ellipse 6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Rechteck 1"/>
          <p:cNvSpPr/>
          <p:nvPr/>
        </p:nvSpPr>
        <p:spPr>
          <a:xfrm>
            <a:off x="467544" y="4691159"/>
            <a:ext cx="82066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Kleines Latinum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In Bayern für das Studium des Lehramts am Gymnasium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 den Fächern Deutsch, Geschichte, Englisch, Französisch, Italienisch und Spanisch</a:t>
            </a:r>
          </a:p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Latinum: 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Studium der Altphilologie (Latein/Griechisch), etliche Masterstudiengänge; Promotion in geisteswissenschaftlichen Fächern und in Rechtswissenschaften</a:t>
            </a:r>
          </a:p>
        </p:txBody>
      </p:sp>
    </p:spTree>
    <p:extLst>
      <p:ext uri="{BB962C8B-B14F-4D97-AF65-F5344CB8AC3E}">
        <p14:creationId xmlns:p14="http://schemas.microsoft.com/office/powerpoint/2010/main" val="17380451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03548" y="1700808"/>
            <a:ext cx="81369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600" b="1" dirty="0"/>
              <a:t>Entscheidung bis </a:t>
            </a:r>
          </a:p>
          <a:p>
            <a:pPr algn="ctr"/>
            <a:r>
              <a:rPr lang="de-DE" sz="6600" b="1" dirty="0"/>
              <a:t>25. März 2026</a:t>
            </a:r>
          </a:p>
          <a:p>
            <a:pPr algn="ctr"/>
            <a:endParaRPr lang="de-DE" sz="3000" b="1" dirty="0"/>
          </a:p>
          <a:p>
            <a:pPr algn="ctr"/>
            <a:r>
              <a:rPr lang="de-DE" sz="3000" b="1" dirty="0"/>
              <a:t>Vielen Dank für Ihre Aufmerksamkeit!</a:t>
            </a:r>
          </a:p>
          <a:p>
            <a:pPr algn="ctr"/>
            <a:r>
              <a:rPr lang="de-DE" dirty="0"/>
              <a:t> </a:t>
            </a:r>
          </a:p>
        </p:txBody>
      </p:sp>
      <p:pic>
        <p:nvPicPr>
          <p:cNvPr id="3" name="Picture 3" descr="G:\Direktorat\Alle\Schullogo\Logo_fi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598"/>
            <a:ext cx="2771800" cy="1133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5373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5995023" y="1000187"/>
            <a:ext cx="2581659" cy="273630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en-GB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Die </a:t>
            </a:r>
            <a:r>
              <a:rPr lang="en-GB" altLang="de-DE" b="1" dirty="0" err="1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neue</a:t>
            </a:r>
            <a:r>
              <a:rPr lang="en-GB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altLang="de-DE" b="1" dirty="0" err="1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Jahrgangsstufe</a:t>
            </a:r>
            <a:r>
              <a:rPr lang="en-GB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 11</a:t>
            </a:r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6097134" y="1243680"/>
            <a:ext cx="2377440" cy="21427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6386694" y="1853372"/>
            <a:ext cx="17983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dirty="0" err="1">
                <a:solidFill>
                  <a:srgbClr val="000000"/>
                </a:solidFill>
                <a:cs typeface="Arial" panose="020B0604020202020204" pitchFamily="34" charset="0"/>
              </a:rPr>
              <a:t>neu</a:t>
            </a:r>
            <a:r>
              <a:rPr lang="en-GB" altLang="de-DE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de-DE" dirty="0" err="1">
                <a:solidFill>
                  <a:srgbClr val="000000"/>
                </a:solidFill>
                <a:cs typeface="Arial" panose="020B0604020202020204" pitchFamily="34" charset="0"/>
              </a:rPr>
              <a:t>einsetzende</a:t>
            </a:r>
            <a:r>
              <a:rPr lang="en-GB" altLang="de-DE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de-DE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de-DE" dirty="0" err="1">
                <a:solidFill>
                  <a:srgbClr val="000000"/>
                </a:solidFill>
                <a:cs typeface="Arial" panose="020B0604020202020204" pitchFamily="34" charset="0"/>
              </a:rPr>
              <a:t>beginnende</a:t>
            </a:r>
            <a:r>
              <a:rPr lang="en-GB" altLang="de-DE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de-DE" dirty="0" err="1">
                <a:solidFill>
                  <a:srgbClr val="000000"/>
                </a:solidFill>
                <a:cs typeface="Arial" panose="020B0604020202020204" pitchFamily="34" charset="0"/>
              </a:rPr>
              <a:t>Fremdsprache</a:t>
            </a:r>
            <a:endParaRPr lang="en-GB" altLang="de-DE" sz="18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632C94D-D5E3-41EB-AF76-5198C2575E41}"/>
              </a:ext>
            </a:extLst>
          </p:cNvPr>
          <p:cNvSpPr/>
          <p:nvPr/>
        </p:nvSpPr>
        <p:spPr>
          <a:xfrm>
            <a:off x="746155" y="1243680"/>
            <a:ext cx="2377440" cy="2244824"/>
          </a:xfrm>
          <a:prstGeom prst="ellipse">
            <a:avLst/>
          </a:prstGeom>
          <a:solidFill>
            <a:srgbClr val="E5FAFF"/>
          </a:solidFill>
          <a:ln>
            <a:solidFill>
              <a:srgbClr val="E5F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C4C6E657-BFB4-4D44-801F-270D9D1F656E}"/>
              </a:ext>
            </a:extLst>
          </p:cNvPr>
          <p:cNvSpPr/>
          <p:nvPr/>
        </p:nvSpPr>
        <p:spPr>
          <a:xfrm>
            <a:off x="6126825" y="3916045"/>
            <a:ext cx="2347749" cy="2305907"/>
          </a:xfrm>
          <a:prstGeom prst="ellipse">
            <a:avLst/>
          </a:prstGeom>
          <a:solidFill>
            <a:srgbClr val="F1D9F2"/>
          </a:solidFill>
          <a:ln>
            <a:solidFill>
              <a:srgbClr val="F1D9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EE195ACA-9E48-4A1E-8AFD-23EBAB6D5B1E}"/>
              </a:ext>
            </a:extLst>
          </p:cNvPr>
          <p:cNvSpPr/>
          <p:nvPr/>
        </p:nvSpPr>
        <p:spPr>
          <a:xfrm>
            <a:off x="3472604" y="1246256"/>
            <a:ext cx="2347749" cy="224416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EF5EC8B6-4EA0-4F8C-A26F-E94D36662A6C}"/>
              </a:ext>
            </a:extLst>
          </p:cNvPr>
          <p:cNvSpPr txBox="1"/>
          <p:nvPr/>
        </p:nvSpPr>
        <p:spPr>
          <a:xfrm>
            <a:off x="3747318" y="1906674"/>
            <a:ext cx="17983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800" dirty="0" err="1">
                <a:solidFill>
                  <a:srgbClr val="000000"/>
                </a:solidFill>
                <a:cs typeface="Arial" panose="020B0604020202020204" pitchFamily="34" charset="0"/>
              </a:rPr>
              <a:t>Projekt</a:t>
            </a:r>
            <a:r>
              <a:rPr lang="en-GB" altLang="de-DE" sz="1800" dirty="0">
                <a:solidFill>
                  <a:srgbClr val="000000"/>
                </a:solidFill>
                <a:cs typeface="Arial" panose="020B0604020202020204" pitchFamily="34" charset="0"/>
              </a:rPr>
              <a:t>-Seminar </a:t>
            </a:r>
            <a:r>
              <a:rPr lang="en-GB" altLang="de-DE" sz="1800" dirty="0" err="1">
                <a:solidFill>
                  <a:srgbClr val="000000"/>
                </a:solidFill>
                <a:cs typeface="Arial" panose="020B0604020202020204" pitchFamily="34" charset="0"/>
              </a:rPr>
              <a:t>zur</a:t>
            </a:r>
            <a:r>
              <a:rPr lang="en-GB" altLang="de-DE" sz="18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de-DE" sz="1800" dirty="0" err="1">
                <a:solidFill>
                  <a:srgbClr val="000000"/>
                </a:solidFill>
                <a:cs typeface="Arial" panose="020B0604020202020204" pitchFamily="34" charset="0"/>
              </a:rPr>
              <a:t>beruflichen</a:t>
            </a:r>
            <a:r>
              <a:rPr lang="en-GB" altLang="de-DE" sz="18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de-DE" sz="1800" dirty="0" err="1">
                <a:solidFill>
                  <a:srgbClr val="000000"/>
                </a:solidFill>
                <a:cs typeface="Arial" panose="020B0604020202020204" pitchFamily="34" charset="0"/>
              </a:rPr>
              <a:t>Orientierung</a:t>
            </a:r>
            <a:endParaRPr lang="en-GB" altLang="de-DE" sz="18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1EAECE3-02C6-4D74-A524-DAA17FA9B908}"/>
              </a:ext>
            </a:extLst>
          </p:cNvPr>
          <p:cNvSpPr txBox="1"/>
          <p:nvPr/>
        </p:nvSpPr>
        <p:spPr>
          <a:xfrm>
            <a:off x="775913" y="2058703"/>
            <a:ext cx="230776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dirty="0" err="1">
                <a:solidFill>
                  <a:srgbClr val="000000"/>
                </a:solidFill>
                <a:cs typeface="Arial" panose="020B0604020202020204" pitchFamily="34" charset="0"/>
              </a:rPr>
              <a:t>Wissenschafts</a:t>
            </a:r>
            <a:r>
              <a:rPr lang="en-GB" altLang="de-DE" dirty="0">
                <a:solidFill>
                  <a:srgbClr val="000000"/>
                </a:solidFill>
                <a:cs typeface="Arial" panose="020B0604020202020204" pitchFamily="34" charset="0"/>
              </a:rPr>
              <a:t>-</a:t>
            </a:r>
          </a:p>
          <a:p>
            <a:pPr algn="ctr" eaLnBrk="1" hangingPunct="1">
              <a:lnSpc>
                <a:spcPct val="100000"/>
              </a:lnSpc>
            </a:pPr>
            <a:r>
              <a:rPr lang="en-GB" altLang="de-DE" dirty="0" err="1">
                <a:solidFill>
                  <a:srgbClr val="000000"/>
                </a:solidFill>
                <a:cs typeface="Arial" panose="020B0604020202020204" pitchFamily="34" charset="0"/>
              </a:rPr>
              <a:t>woche</a:t>
            </a:r>
            <a:endParaRPr lang="en-GB" altLang="de-DE" sz="18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1" hangingPunct="1">
              <a:lnSpc>
                <a:spcPct val="100000"/>
              </a:lnSpc>
            </a:pPr>
            <a:endParaRPr lang="en-GB" altLang="de-DE" sz="1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6F9DF48-55CD-4B28-933D-442B36DFCF62}"/>
              </a:ext>
            </a:extLst>
          </p:cNvPr>
          <p:cNvSpPr txBox="1"/>
          <p:nvPr/>
        </p:nvSpPr>
        <p:spPr>
          <a:xfrm>
            <a:off x="6166805" y="4745834"/>
            <a:ext cx="23077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800" dirty="0" err="1">
                <a:solidFill>
                  <a:srgbClr val="000000"/>
                </a:solidFill>
                <a:cs typeface="Arial" panose="020B0604020202020204" pitchFamily="34" charset="0"/>
              </a:rPr>
              <a:t>Schulbesuch</a:t>
            </a:r>
            <a:r>
              <a:rPr lang="en-GB" altLang="de-DE" sz="18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de-DE" sz="1800" dirty="0" err="1">
                <a:solidFill>
                  <a:srgbClr val="000000"/>
                </a:solidFill>
                <a:cs typeface="Arial" panose="020B0604020202020204" pitchFamily="34" charset="0"/>
              </a:rPr>
              <a:t>im</a:t>
            </a:r>
            <a:r>
              <a:rPr lang="en-GB" altLang="de-DE" sz="18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en-GB" altLang="de-DE" sz="1800" dirty="0" err="1">
                <a:solidFill>
                  <a:srgbClr val="000000"/>
                </a:solidFill>
                <a:cs typeface="Arial" panose="020B0604020202020204" pitchFamily="34" charset="0"/>
              </a:rPr>
              <a:t>Ausland</a:t>
            </a:r>
            <a:endParaRPr lang="en-GB" altLang="de-DE" sz="180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6632C94D-D5E3-41EB-AF76-5198C2575E41}"/>
              </a:ext>
            </a:extLst>
          </p:cNvPr>
          <p:cNvSpPr/>
          <p:nvPr/>
        </p:nvSpPr>
        <p:spPr>
          <a:xfrm>
            <a:off x="775913" y="3977128"/>
            <a:ext cx="2377440" cy="224482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Wahlpflicht-alternativen:</a:t>
            </a:r>
          </a:p>
          <a:p>
            <a:pPr algn="ctr"/>
            <a:r>
              <a:rPr lang="de-DE" dirty="0">
                <a:solidFill>
                  <a:schemeClr val="tx1"/>
                </a:solidFill>
              </a:rPr>
              <a:t> Kunst oder Musik</a:t>
            </a:r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6632C94D-D5E3-41EB-AF76-5198C2575E41}"/>
              </a:ext>
            </a:extLst>
          </p:cNvPr>
          <p:cNvSpPr/>
          <p:nvPr/>
        </p:nvSpPr>
        <p:spPr>
          <a:xfrm>
            <a:off x="3442913" y="3977128"/>
            <a:ext cx="2377440" cy="224482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Individuelle Lernzeit-verkürzung</a:t>
            </a:r>
          </a:p>
        </p:txBody>
      </p:sp>
    </p:spTree>
    <p:extLst>
      <p:ext uri="{BB962C8B-B14F-4D97-AF65-F5344CB8AC3E}">
        <p14:creationId xmlns:p14="http://schemas.microsoft.com/office/powerpoint/2010/main" val="93809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8" grpId="0"/>
      <p:bldP spid="9" grpId="0" animBg="1"/>
      <p:bldP spid="13" grpId="0" animBg="1"/>
      <p:bldP spid="15" grpId="0" animBg="1"/>
      <p:bldP spid="16" grpId="0"/>
      <p:bldP spid="17" grpId="0"/>
      <p:bldP spid="18" grpId="0"/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755576" y="1107281"/>
            <a:ext cx="7772400" cy="485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1E4B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None/>
              <a:defRPr/>
            </a:pPr>
            <a:r>
              <a:rPr lang="de-DE" sz="3600" b="1" dirty="0">
                <a:solidFill>
                  <a:srgbClr val="33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Dotum" pitchFamily="34" charset="-127"/>
              </a:rPr>
              <a:t>Genehmigte Ausbildungsrichtungen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  <a:defRPr/>
            </a:pPr>
            <a:endParaRPr lang="de-DE" sz="3200" dirty="0">
              <a:solidFill>
                <a:srgbClr val="000000"/>
              </a:solidFill>
              <a:latin typeface="Dotum" pitchFamily="34" charset="-127"/>
            </a:endParaRP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2584922" y="2120105"/>
            <a:ext cx="4897437" cy="360362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  <a:latin typeface="Tahoma" pitchFamily="34" charset="0"/>
              </a:rPr>
              <a:t>Erste Fremdsprache: Englisch</a:t>
            </a: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2584922" y="2696367"/>
            <a:ext cx="4897437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40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de-DE" altLang="de-DE" sz="2000">
                <a:solidFill>
                  <a:srgbClr val="000000"/>
                </a:solidFill>
                <a:latin typeface="Tahoma" pitchFamily="34" charset="0"/>
              </a:rPr>
              <a:t>Wahl der zweiten Fremdsprache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2627784" y="3356767"/>
            <a:ext cx="2303463" cy="360363"/>
          </a:xfrm>
          <a:prstGeom prst="rect">
            <a:avLst/>
          </a:prstGeom>
          <a:solidFill>
            <a:srgbClr val="FF99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>
                <a:solidFill>
                  <a:srgbClr val="000000"/>
                </a:solidFill>
                <a:latin typeface="Tahoma" pitchFamily="34" charset="0"/>
              </a:rPr>
              <a:t>Latein	</a:t>
            </a: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5177309" y="3344067"/>
            <a:ext cx="2305050" cy="360363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>
                <a:solidFill>
                  <a:srgbClr val="000000"/>
                </a:solidFill>
                <a:latin typeface="Tahoma" pitchFamily="34" charset="0"/>
              </a:rPr>
              <a:t>Französisch</a:t>
            </a:r>
          </a:p>
        </p:txBody>
      </p:sp>
      <p:sp>
        <p:nvSpPr>
          <p:cNvPr id="40968" name="Rectangle 9"/>
          <p:cNvSpPr>
            <a:spLocks noChangeArrowheads="1"/>
          </p:cNvSpPr>
          <p:nvPr/>
        </p:nvSpPr>
        <p:spPr bwMode="auto">
          <a:xfrm>
            <a:off x="1072034" y="4136230"/>
            <a:ext cx="1081088" cy="504825"/>
          </a:xfrm>
          <a:prstGeom prst="rect">
            <a:avLst/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>
                <a:solidFill>
                  <a:srgbClr val="000000"/>
                </a:solidFill>
                <a:latin typeface="Tahoma" pitchFamily="34" charset="0"/>
              </a:rPr>
              <a:t>Jgst. 8: </a:t>
            </a:r>
          </a:p>
        </p:txBody>
      </p:sp>
      <p:sp>
        <p:nvSpPr>
          <p:cNvPr id="40969" name="Rectangle 10"/>
          <p:cNvSpPr>
            <a:spLocks noChangeArrowheads="1"/>
          </p:cNvSpPr>
          <p:nvPr/>
        </p:nvSpPr>
        <p:spPr bwMode="auto">
          <a:xfrm>
            <a:off x="5032847" y="4136230"/>
            <a:ext cx="2736850" cy="1152525"/>
          </a:xfrm>
          <a:prstGeom prst="rect">
            <a:avLst/>
          </a:prstGeom>
          <a:gradFill rotWithShape="1">
            <a:gsLst>
              <a:gs pos="0">
                <a:srgbClr val="66CCFF"/>
              </a:gs>
              <a:gs pos="100000">
                <a:srgbClr val="FF993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>
                <a:solidFill>
                  <a:srgbClr val="000000"/>
                </a:solidFill>
                <a:latin typeface="Tahoma" pitchFamily="34" charset="0"/>
              </a:rPr>
              <a:t>Nat.-tech. Zweig</a:t>
            </a:r>
            <a:br>
              <a:rPr lang="de-DE" altLang="de-DE" sz="2000">
                <a:solidFill>
                  <a:srgbClr val="000000"/>
                </a:solidFill>
                <a:latin typeface="Tahoma" pitchFamily="34" charset="0"/>
              </a:rPr>
            </a:br>
            <a:r>
              <a:rPr lang="de-DE" altLang="de-DE" sz="2000">
                <a:solidFill>
                  <a:srgbClr val="000000"/>
                </a:solidFill>
                <a:latin typeface="Tahoma" pitchFamily="34" charset="0"/>
              </a:rPr>
              <a:t>mit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>
                <a:solidFill>
                  <a:srgbClr val="000000"/>
                </a:solidFill>
                <a:latin typeface="Tahoma" pitchFamily="34" charset="0"/>
              </a:rPr>
              <a:t>Chemie/Informatik</a:t>
            </a:r>
          </a:p>
        </p:txBody>
      </p:sp>
      <p:sp>
        <p:nvSpPr>
          <p:cNvPr id="40970" name="Rectangle 11"/>
          <p:cNvSpPr>
            <a:spLocks noChangeArrowheads="1"/>
          </p:cNvSpPr>
          <p:nvPr/>
        </p:nvSpPr>
        <p:spPr bwMode="auto">
          <a:xfrm>
            <a:off x="2184872" y="4136230"/>
            <a:ext cx="2776537" cy="1512887"/>
          </a:xfrm>
          <a:prstGeom prst="rect">
            <a:avLst/>
          </a:prstGeom>
          <a:solidFill>
            <a:srgbClr val="FF993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 dirty="0" err="1">
                <a:solidFill>
                  <a:srgbClr val="000000"/>
                </a:solidFill>
                <a:latin typeface="Tahoma" pitchFamily="34" charset="0"/>
              </a:rPr>
              <a:t>Sprachl</a:t>
            </a:r>
            <a:r>
              <a:rPr lang="de-DE" altLang="de-DE" sz="2000" dirty="0">
                <a:solidFill>
                  <a:srgbClr val="000000"/>
                </a:solidFill>
                <a:latin typeface="Tahoma" pitchFamily="34" charset="0"/>
              </a:rPr>
              <a:t>. Zweig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  <a:latin typeface="Tahoma" pitchFamily="34" charset="0"/>
              </a:rPr>
              <a:t>mit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  <a:latin typeface="Tahoma" pitchFamily="34" charset="0"/>
              </a:rPr>
              <a:t>dritter Fremdsprache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 dirty="0">
                <a:solidFill>
                  <a:srgbClr val="000000"/>
                </a:solidFill>
                <a:latin typeface="Tahoma" pitchFamily="34" charset="0"/>
              </a:rPr>
              <a:t>Italienisch</a:t>
            </a:r>
            <a:endParaRPr lang="de-DE" altLang="de-DE" sz="2000" strike="sngStrike" dirty="0">
              <a:solidFill>
                <a:srgbClr val="000000"/>
              </a:solidFill>
              <a:latin typeface="Tahoma" pitchFamily="34" charset="0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de-DE" altLang="de-DE" sz="2000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40971" name="Rectangle 12"/>
          <p:cNvSpPr>
            <a:spLocks noChangeArrowheads="1"/>
          </p:cNvSpPr>
          <p:nvPr/>
        </p:nvSpPr>
        <p:spPr bwMode="auto">
          <a:xfrm>
            <a:off x="1103784" y="3356767"/>
            <a:ext cx="1081088" cy="431800"/>
          </a:xfrm>
          <a:prstGeom prst="rect">
            <a:avLst/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>
                <a:solidFill>
                  <a:srgbClr val="000000"/>
                </a:solidFill>
                <a:latin typeface="Tahoma" pitchFamily="34" charset="0"/>
              </a:rPr>
              <a:t>Jgst. 6:</a:t>
            </a:r>
          </a:p>
        </p:txBody>
      </p:sp>
      <p:sp>
        <p:nvSpPr>
          <p:cNvPr id="40972" name="Rectangle 13"/>
          <p:cNvSpPr>
            <a:spLocks noChangeArrowheads="1"/>
          </p:cNvSpPr>
          <p:nvPr/>
        </p:nvSpPr>
        <p:spPr bwMode="auto">
          <a:xfrm>
            <a:off x="1072034" y="2120105"/>
            <a:ext cx="1081088" cy="431800"/>
          </a:xfrm>
          <a:prstGeom prst="rect">
            <a:avLst/>
          </a:prstGeom>
          <a:solidFill>
            <a:srgbClr val="FF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de-DE" altLang="de-DE" sz="2000" dirty="0" err="1">
                <a:solidFill>
                  <a:srgbClr val="000000"/>
                </a:solidFill>
                <a:latin typeface="Tahoma" pitchFamily="34" charset="0"/>
              </a:rPr>
              <a:t>Jgst</a:t>
            </a:r>
            <a:r>
              <a:rPr lang="de-DE" altLang="de-DE" sz="2000" dirty="0">
                <a:solidFill>
                  <a:srgbClr val="000000"/>
                </a:solidFill>
                <a:latin typeface="Tahoma" pitchFamily="34" charset="0"/>
              </a:rPr>
              <a:t>. 5:</a:t>
            </a:r>
          </a:p>
        </p:txBody>
      </p:sp>
      <p:sp>
        <p:nvSpPr>
          <p:cNvPr id="40973" name="Line 14"/>
          <p:cNvSpPr>
            <a:spLocks noChangeShapeType="1"/>
          </p:cNvSpPr>
          <p:nvPr/>
        </p:nvSpPr>
        <p:spPr bwMode="auto">
          <a:xfrm flipH="1">
            <a:off x="3735859" y="3199605"/>
            <a:ext cx="21590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0974" name="Line 15"/>
          <p:cNvSpPr>
            <a:spLocks noChangeShapeType="1"/>
          </p:cNvSpPr>
          <p:nvPr/>
        </p:nvSpPr>
        <p:spPr bwMode="auto">
          <a:xfrm>
            <a:off x="5969472" y="3199605"/>
            <a:ext cx="358775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0975" name="Line 16"/>
          <p:cNvSpPr>
            <a:spLocks noChangeShapeType="1"/>
          </p:cNvSpPr>
          <p:nvPr/>
        </p:nvSpPr>
        <p:spPr bwMode="auto">
          <a:xfrm>
            <a:off x="6328247" y="3775867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0976" name="Line 17"/>
          <p:cNvSpPr>
            <a:spLocks noChangeShapeType="1"/>
          </p:cNvSpPr>
          <p:nvPr/>
        </p:nvSpPr>
        <p:spPr bwMode="auto">
          <a:xfrm>
            <a:off x="3304059" y="3775867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0977" name="Line 18"/>
          <p:cNvSpPr>
            <a:spLocks noChangeShapeType="1"/>
          </p:cNvSpPr>
          <p:nvPr/>
        </p:nvSpPr>
        <p:spPr bwMode="auto">
          <a:xfrm>
            <a:off x="4385147" y="3775867"/>
            <a:ext cx="11525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1072034" y="5850730"/>
            <a:ext cx="1081088" cy="504825"/>
          </a:xfrm>
          <a:prstGeom prst="rect">
            <a:avLst/>
          </a:prstGeom>
          <a:solidFill>
            <a:srgbClr val="1675B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de-DE" altLang="de-DE" sz="2000" dirty="0" err="1">
                <a:solidFill>
                  <a:srgbClr val="FFFFFF"/>
                </a:solidFill>
                <a:latin typeface="Tahoma" pitchFamily="34" charset="0"/>
              </a:rPr>
              <a:t>Jgst</a:t>
            </a:r>
            <a:r>
              <a:rPr lang="de-DE" altLang="de-DE" sz="2000" dirty="0">
                <a:solidFill>
                  <a:srgbClr val="FFFFFF"/>
                </a:solidFill>
                <a:latin typeface="Tahoma" pitchFamily="34" charset="0"/>
              </a:rPr>
              <a:t>. 11: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315046" y="5749199"/>
            <a:ext cx="5724525" cy="707886"/>
          </a:xfrm>
          <a:prstGeom prst="rect">
            <a:avLst/>
          </a:prstGeom>
          <a:solidFill>
            <a:srgbClr val="1675B6"/>
          </a:solidFill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000" b="1" dirty="0">
                <a:solidFill>
                  <a:srgbClr val="FFFFFF"/>
                </a:solidFill>
              </a:rPr>
              <a:t>Spanisch als neu einsetzende spät beginnende Fremdsprache als Ersatz für 2. FS</a:t>
            </a:r>
          </a:p>
        </p:txBody>
      </p:sp>
      <p:pic>
        <p:nvPicPr>
          <p:cNvPr id="21" name="Picture 3" descr="G:\Direktorat\Alle\Schullogo\Logo_fin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94" y="0"/>
            <a:ext cx="2771800" cy="1133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Multiplikationszeichen 1">
            <a:extLst>
              <a:ext uri="{FF2B5EF4-FFF2-40B4-BE49-F238E27FC236}">
                <a16:creationId xmlns:a16="http://schemas.microsoft.com/office/drawing/2014/main" id="{C14069D8-A243-4EB3-80A3-F830F641DCB6}"/>
              </a:ext>
            </a:extLst>
          </p:cNvPr>
          <p:cNvSpPr/>
          <p:nvPr/>
        </p:nvSpPr>
        <p:spPr>
          <a:xfrm>
            <a:off x="3214119" y="3067048"/>
            <a:ext cx="9144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Multiplikationszeichen 21">
            <a:extLst>
              <a:ext uri="{FF2B5EF4-FFF2-40B4-BE49-F238E27FC236}">
                <a16:creationId xmlns:a16="http://schemas.microsoft.com/office/drawing/2014/main" id="{A6B498F2-E886-424C-9398-C95AE4350AEB}"/>
              </a:ext>
            </a:extLst>
          </p:cNvPr>
          <p:cNvSpPr/>
          <p:nvPr/>
        </p:nvSpPr>
        <p:spPr>
          <a:xfrm>
            <a:off x="5921900" y="3067048"/>
            <a:ext cx="9144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5C5B9F87-5E96-485E-8C6F-96E1B1EE9800}"/>
              </a:ext>
            </a:extLst>
          </p:cNvPr>
          <p:cNvSpPr/>
          <p:nvPr/>
        </p:nvSpPr>
        <p:spPr>
          <a:xfrm>
            <a:off x="5537672" y="1988840"/>
            <a:ext cx="1410592" cy="646408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2F263389-1163-4B25-9E0A-37D1704FC9DD}"/>
              </a:ext>
            </a:extLst>
          </p:cNvPr>
          <p:cNvSpPr/>
          <p:nvPr/>
        </p:nvSpPr>
        <p:spPr>
          <a:xfrm>
            <a:off x="2134529" y="5601843"/>
            <a:ext cx="1410592" cy="646408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27725196-1C6A-43A8-977B-9E4D68FB3F89}"/>
              </a:ext>
            </a:extLst>
          </p:cNvPr>
          <p:cNvSpPr/>
          <p:nvPr/>
        </p:nvSpPr>
        <p:spPr>
          <a:xfrm>
            <a:off x="2810408" y="4859539"/>
            <a:ext cx="1410592" cy="646408"/>
          </a:xfrm>
          <a:prstGeom prst="ellipse">
            <a:avLst/>
          </a:prstGeom>
          <a:noFill/>
          <a:ln w="762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b="1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40DA95F7-C152-4831-AF5A-FDA5F3750249}"/>
              </a:ext>
            </a:extLst>
          </p:cNvPr>
          <p:cNvCxnSpPr/>
          <p:nvPr/>
        </p:nvCxnSpPr>
        <p:spPr>
          <a:xfrm>
            <a:off x="539552" y="5661248"/>
            <a:ext cx="7988424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Line 18"/>
          <p:cNvSpPr>
            <a:spLocks noChangeShapeType="1"/>
          </p:cNvSpPr>
          <p:nvPr/>
        </p:nvSpPr>
        <p:spPr bwMode="auto">
          <a:xfrm flipH="1">
            <a:off x="4499992" y="3745463"/>
            <a:ext cx="970160" cy="33160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23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4" grpId="0" animBg="1"/>
      <p:bldP spid="23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82701" y="1268760"/>
            <a:ext cx="7777163" cy="1143000"/>
          </a:xfrm>
        </p:spPr>
        <p:txBody>
          <a:bodyPr/>
          <a:lstStyle/>
          <a:p>
            <a:pPr eaLnBrk="1" hangingPunct="1"/>
            <a:r>
              <a:rPr lang="de-DE" altLang="de-DE" sz="3600" u="none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otum" panose="020B0600000101010101" pitchFamily="34" charset="-127"/>
                <a:ea typeface="Dotum" panose="020B0600000101010101" pitchFamily="34" charset="-127"/>
              </a:rPr>
              <a:t>Belegungsverpflichtung für die neu einsetzende spät beginnende Fremdsprache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9989" y="3429000"/>
            <a:ext cx="8002588" cy="1538287"/>
          </a:xfrm>
        </p:spPr>
        <p:txBody>
          <a:bodyPr/>
          <a:lstStyle/>
          <a:p>
            <a:pPr algn="ctr" eaLnBrk="1" hangingPunct="1"/>
            <a:r>
              <a:rPr lang="de-DE" altLang="de-DE" sz="2400" dirty="0">
                <a:latin typeface="Arial" charset="0"/>
              </a:rPr>
              <a:t>in Jahrgangsstufe 11:        </a:t>
            </a:r>
            <a:r>
              <a:rPr lang="de-DE" altLang="de-DE" sz="2400" b="1" dirty="0">
                <a:latin typeface="Arial" charset="0"/>
              </a:rPr>
              <a:t>4 Wochenstunden</a:t>
            </a:r>
          </a:p>
          <a:p>
            <a:pPr marL="0" indent="0" algn="ctr" eaLnBrk="1" hangingPunct="1">
              <a:buNone/>
            </a:pPr>
            <a:endParaRPr lang="de-DE" altLang="de-DE" sz="2400" dirty="0">
              <a:solidFill>
                <a:srgbClr val="FF0000"/>
              </a:solidFill>
              <a:latin typeface="Arial" charset="0"/>
            </a:endParaRPr>
          </a:p>
          <a:p>
            <a:pPr algn="ctr" eaLnBrk="1" hangingPunct="1"/>
            <a:r>
              <a:rPr lang="de-DE" altLang="de-DE" sz="2400" dirty="0">
                <a:latin typeface="Arial" charset="0"/>
              </a:rPr>
              <a:t>in Jahrgangsstufe 12:       </a:t>
            </a:r>
            <a:r>
              <a:rPr lang="de-DE" altLang="de-DE" sz="2400" b="1" dirty="0">
                <a:latin typeface="Arial" charset="0"/>
              </a:rPr>
              <a:t> 3 Wochenstunden</a:t>
            </a:r>
          </a:p>
          <a:p>
            <a:pPr algn="ctr" eaLnBrk="1" hangingPunct="1"/>
            <a:endParaRPr lang="de-DE" altLang="de-DE" sz="2400" dirty="0">
              <a:latin typeface="Arial" charset="0"/>
            </a:endParaRPr>
          </a:p>
          <a:p>
            <a:pPr algn="ctr" eaLnBrk="1" hangingPunct="1"/>
            <a:r>
              <a:rPr lang="de-DE" altLang="de-DE" sz="2400" dirty="0">
                <a:latin typeface="Arial" charset="0"/>
              </a:rPr>
              <a:t>in Jahrgangsstufe 13:       </a:t>
            </a:r>
            <a:r>
              <a:rPr lang="de-DE" altLang="de-DE" sz="2400" b="1" dirty="0">
                <a:latin typeface="Arial" charset="0"/>
              </a:rPr>
              <a:t> 3 Wochenstunden</a:t>
            </a:r>
          </a:p>
        </p:txBody>
      </p:sp>
      <p:sp>
        <p:nvSpPr>
          <p:cNvPr id="406532" name="Rectangle 4"/>
          <p:cNvSpPr>
            <a:spLocks noChangeArrowheads="1"/>
          </p:cNvSpPr>
          <p:nvPr/>
        </p:nvSpPr>
        <p:spPr bwMode="auto">
          <a:xfrm>
            <a:off x="714375" y="3986767"/>
            <a:ext cx="7777162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820738" indent="-285750"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228725" indent="-228600"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36713" indent="-228600"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Font typeface="Wingdings" pitchFamily="2" charset="2"/>
              <a:buNone/>
            </a:pPr>
            <a:endParaRPr lang="de-DE" altLang="de-DE" sz="24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7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0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0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1662" y="1412776"/>
            <a:ext cx="7777163" cy="1143000"/>
          </a:xfrm>
        </p:spPr>
        <p:txBody>
          <a:bodyPr/>
          <a:lstStyle/>
          <a:p>
            <a:pPr eaLnBrk="1" hangingPunct="1"/>
            <a:r>
              <a:rPr lang="de-DE" altLang="de-DE" sz="3600" u="none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otum" panose="020B0600000101010101" pitchFamily="34" charset="-127"/>
                <a:ea typeface="Dotum" panose="020B0600000101010101" pitchFamily="34" charset="-127"/>
              </a:rPr>
              <a:t>Folgen für Q12 und Q13</a:t>
            </a:r>
          </a:p>
        </p:txBody>
      </p:sp>
      <p:sp>
        <p:nvSpPr>
          <p:cNvPr id="406532" name="Rectangle 4"/>
          <p:cNvSpPr>
            <a:spLocks noChangeArrowheads="1"/>
          </p:cNvSpPr>
          <p:nvPr/>
        </p:nvSpPr>
        <p:spPr bwMode="auto">
          <a:xfrm>
            <a:off x="899592" y="1951507"/>
            <a:ext cx="7777162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820738" indent="-285750"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228725" indent="-228600"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36713" indent="-228600"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Font typeface="Wingdings" pitchFamily="2" charset="2"/>
              <a:buChar char="u"/>
              <a:defRPr sz="16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fontAlgn="base" hangingPunct="1">
              <a:spcAft>
                <a:spcPct val="0"/>
              </a:spcAft>
              <a:buFont typeface="Wingdings" pitchFamily="2" charset="2"/>
              <a:buNone/>
            </a:pPr>
            <a:endParaRPr lang="de-DE" altLang="de-DE" sz="2400" dirty="0">
              <a:solidFill>
                <a:srgbClr val="000000"/>
              </a:solidFill>
              <a:latin typeface="Arial" charset="0"/>
            </a:endParaRPr>
          </a:p>
          <a:p>
            <a:pPr eaLnBrk="1" fontAlgn="base" hangingPunct="1">
              <a:spcAft>
                <a:spcPct val="0"/>
              </a:spcAft>
              <a:buFont typeface="Wingdings" pitchFamily="2" charset="2"/>
              <a:buNone/>
            </a:pPr>
            <a:r>
              <a:rPr lang="de-DE" altLang="de-DE" sz="2400" dirty="0">
                <a:solidFill>
                  <a:srgbClr val="000000"/>
                </a:solidFill>
                <a:latin typeface="Arial" charset="0"/>
              </a:rPr>
              <a:t>Aus der Entscheidung, in </a:t>
            </a:r>
            <a:r>
              <a:rPr lang="de-DE" altLang="de-DE" sz="2400" dirty="0" err="1">
                <a:solidFill>
                  <a:srgbClr val="000000"/>
                </a:solidFill>
                <a:latin typeface="Arial" charset="0"/>
              </a:rPr>
              <a:t>Jgst</a:t>
            </a:r>
            <a:r>
              <a:rPr lang="de-DE" altLang="de-DE" sz="2400" dirty="0">
                <a:solidFill>
                  <a:srgbClr val="000000"/>
                </a:solidFill>
                <a:latin typeface="Arial" charset="0"/>
              </a:rPr>
              <a:t>. 11 eine fortgeführte Fremdsprache durch die neu einsetzende spät beginnende Fremdsprache abzulösen, folgt:</a:t>
            </a:r>
          </a:p>
          <a:p>
            <a:pPr eaLnBrk="1" fontAlgn="base" hangingPunct="1">
              <a:spcAft>
                <a:spcPct val="0"/>
              </a:spcAft>
              <a:buFont typeface="Wingdings" pitchFamily="2" charset="2"/>
              <a:buNone/>
            </a:pPr>
            <a:endParaRPr lang="de-DE" altLang="de-DE" sz="2400" dirty="0">
              <a:solidFill>
                <a:srgbClr val="000000"/>
              </a:solidFill>
              <a:latin typeface="Arial" charset="0"/>
            </a:endParaRPr>
          </a:p>
          <a:p>
            <a:pPr eaLnBrk="1" fontAlgn="base" hangingPunct="1">
              <a:spcAft>
                <a:spcPct val="0"/>
              </a:spcAft>
              <a:buFont typeface="Wingdings" pitchFamily="2" charset="2"/>
              <a:buNone/>
            </a:pPr>
            <a:r>
              <a:rPr lang="de-DE" altLang="de-DE" sz="2400" b="1" dirty="0">
                <a:solidFill>
                  <a:srgbClr val="FF0000"/>
                </a:solidFill>
                <a:latin typeface="Arial" charset="0"/>
              </a:rPr>
              <a:t>-&gt; Belegungsverpflichtung für 3 Jahre </a:t>
            </a:r>
            <a:r>
              <a:rPr lang="de-DE" altLang="de-DE" sz="2400" dirty="0">
                <a:solidFill>
                  <a:srgbClr val="000000"/>
                </a:solidFill>
                <a:latin typeface="Arial" charset="0"/>
              </a:rPr>
              <a:t>und</a:t>
            </a:r>
          </a:p>
          <a:p>
            <a:pPr eaLnBrk="1" fontAlgn="base" hangingPunct="1">
              <a:spcAft>
                <a:spcPct val="0"/>
              </a:spcAft>
              <a:buFont typeface="Wingdings" pitchFamily="2" charset="2"/>
              <a:buNone/>
            </a:pPr>
            <a:endParaRPr lang="de-DE" altLang="de-DE" sz="2400" dirty="0">
              <a:solidFill>
                <a:srgbClr val="000000"/>
              </a:solidFill>
              <a:latin typeface="Arial" charset="0"/>
            </a:endParaRPr>
          </a:p>
          <a:p>
            <a:pPr eaLnBrk="1" fontAlgn="base" hangingPunct="1">
              <a:spcAft>
                <a:spcPct val="0"/>
              </a:spcAft>
              <a:buFont typeface="Wingdings" pitchFamily="2" charset="2"/>
              <a:buNone/>
            </a:pPr>
            <a:r>
              <a:rPr lang="de-DE" altLang="de-DE" sz="2400" b="1" dirty="0">
                <a:solidFill>
                  <a:srgbClr val="FF0000"/>
                </a:solidFill>
                <a:latin typeface="Arial" charset="0"/>
              </a:rPr>
              <a:t>-&gt; eine weitreichende</a:t>
            </a:r>
            <a:r>
              <a:rPr lang="de-DE" altLang="de-DE" sz="24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de-DE" altLang="de-DE" sz="2400" b="1" dirty="0">
                <a:solidFill>
                  <a:srgbClr val="FF0000"/>
                </a:solidFill>
                <a:latin typeface="Arial" charset="0"/>
              </a:rPr>
              <a:t>sprachliche</a:t>
            </a:r>
            <a:r>
              <a:rPr lang="de-DE" altLang="de-DE" sz="24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de-DE" altLang="de-DE" sz="2400" b="1" dirty="0">
                <a:solidFill>
                  <a:srgbClr val="FF0000"/>
                </a:solidFill>
                <a:latin typeface="Arial" charset="0"/>
              </a:rPr>
              <a:t>Profilbildung</a:t>
            </a:r>
            <a:r>
              <a:rPr lang="de-DE" altLang="de-DE" sz="2400" dirty="0">
                <a:solidFill>
                  <a:srgbClr val="000000"/>
                </a:solidFill>
                <a:latin typeface="Arial" charset="0"/>
              </a:rPr>
              <a:t> in den Jahrgangsstufen 12 und 13.</a:t>
            </a:r>
          </a:p>
        </p:txBody>
      </p:sp>
    </p:spTree>
    <p:extLst>
      <p:ext uri="{BB962C8B-B14F-4D97-AF65-F5344CB8AC3E}">
        <p14:creationId xmlns:p14="http://schemas.microsoft.com/office/powerpoint/2010/main" val="438680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6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6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06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u="sng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Stundentafel</a:t>
            </a:r>
            <a:r>
              <a:rPr lang="en-GB" altLang="de-DE" sz="2000" b="1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der 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PuLSt</a:t>
            </a:r>
            <a:endParaRPr lang="en-GB" altLang="de-DE" sz="2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6" name="Tabelle 7">
            <a:extLst>
              <a:ext uri="{FF2B5EF4-FFF2-40B4-BE49-F238E27FC236}">
                <a16:creationId xmlns:a16="http://schemas.microsoft.com/office/drawing/2014/main" id="{A87195EA-982C-42DB-B654-04BBDFBF94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590330"/>
              </p:ext>
            </p:extLst>
          </p:nvPr>
        </p:nvGraphicFramePr>
        <p:xfrm>
          <a:off x="464443" y="1620524"/>
          <a:ext cx="8193411" cy="4851400"/>
        </p:xfrm>
        <a:graphic>
          <a:graphicData uri="http://schemas.openxmlformats.org/drawingml/2006/table">
            <a:tbl>
              <a:tblPr firstRow="1" firstCol="1" lastRow="1" bandRow="1">
                <a:tableStyleId>{3B4B98B0-60AC-42C2-AFA5-B58CD77FA1E5}</a:tableStyleId>
              </a:tblPr>
              <a:tblGrid>
                <a:gridCol w="5145097">
                  <a:extLst>
                    <a:ext uri="{9D8B030D-6E8A-4147-A177-3AD203B41FA5}">
                      <a16:colId xmlns:a16="http://schemas.microsoft.com/office/drawing/2014/main" val="1172481008"/>
                    </a:ext>
                  </a:extLst>
                </a:gridCol>
                <a:gridCol w="748841">
                  <a:extLst>
                    <a:ext uri="{9D8B030D-6E8A-4147-A177-3AD203B41FA5}">
                      <a16:colId xmlns:a16="http://schemas.microsoft.com/office/drawing/2014/main" val="3740880724"/>
                    </a:ext>
                  </a:extLst>
                </a:gridCol>
                <a:gridCol w="766491">
                  <a:extLst>
                    <a:ext uri="{9D8B030D-6E8A-4147-A177-3AD203B41FA5}">
                      <a16:colId xmlns:a16="http://schemas.microsoft.com/office/drawing/2014/main" val="1986774579"/>
                    </a:ext>
                  </a:extLst>
                </a:gridCol>
                <a:gridCol w="766491">
                  <a:extLst>
                    <a:ext uri="{9D8B030D-6E8A-4147-A177-3AD203B41FA5}">
                      <a16:colId xmlns:a16="http://schemas.microsoft.com/office/drawing/2014/main" val="1782613479"/>
                    </a:ext>
                  </a:extLst>
                </a:gridCol>
                <a:gridCol w="766491">
                  <a:extLst>
                    <a:ext uri="{9D8B030D-6E8A-4147-A177-3AD203B41FA5}">
                      <a16:colId xmlns:a16="http://schemas.microsoft.com/office/drawing/2014/main" val="22508461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dirty="0"/>
                        <a:t>Pflichtfächer </a:t>
                      </a:r>
                      <a:r>
                        <a:rPr lang="de-DE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und Wahlpflichtfächer</a:t>
                      </a:r>
                      <a:endParaRPr lang="de-DE" sz="1400" b="1" kern="12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12/1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12/2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13/1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13/2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2325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Deutsch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7805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Mathematik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44739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eine fortgeführte Fremdsprache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3633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eine Naturwissenschaft (Biologie, Chemie, Physik)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42613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eine weitere Fremdsprache </a:t>
                      </a:r>
                      <a:r>
                        <a:rPr lang="de-DE" sz="14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oder</a:t>
                      </a: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eine weitere Naturwissenschaft</a:t>
                      </a:r>
                      <a:r>
                        <a:rPr lang="de-DE" sz="1400" b="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de-DE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bzw. </a:t>
                      </a: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(spät beginnende) Informatik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3027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Religionslehre bzw. Ethik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28996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Geschichte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05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de-DE" sz="1400" b="0" kern="1200" dirty="0"/>
                        <a:t>Politik und Gesellschaft 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2400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</a:rPr>
                        <a:t>Geographie </a:t>
                      </a:r>
                      <a:r>
                        <a:rPr lang="de-DE" sz="1400" b="0" i="1" kern="1200" dirty="0">
                          <a:solidFill>
                            <a:schemeClr val="tx1"/>
                          </a:solidFill>
                        </a:rPr>
                        <a:t>oder </a:t>
                      </a:r>
                      <a:r>
                        <a:rPr lang="de-DE" sz="1400" b="0" i="0" kern="1200" dirty="0">
                          <a:solidFill>
                            <a:schemeClr val="tx1"/>
                          </a:solidFill>
                        </a:rPr>
                        <a:t>Wirt</a:t>
                      </a:r>
                      <a:r>
                        <a:rPr lang="de-DE" sz="1400" b="0" kern="1200" dirty="0">
                          <a:solidFill>
                            <a:schemeClr val="tx1"/>
                          </a:solidFill>
                        </a:rPr>
                        <a:t>schaft und Recht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de-DE" sz="1600" b="1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de-DE" sz="1600" b="1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5626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Kunst</a:t>
                      </a:r>
                      <a:r>
                        <a:rPr lang="de-DE" sz="1400" b="0" i="1" dirty="0"/>
                        <a:t> oder </a:t>
                      </a:r>
                      <a:r>
                        <a:rPr lang="de-DE" sz="1400" b="0" dirty="0"/>
                        <a:t>Musik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3447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Sport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7346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Leistungsfach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88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W-Seminar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66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4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131524"/>
                  </a:ext>
                </a:extLst>
              </a:tr>
            </a:tbl>
          </a:graphicData>
        </a:graphic>
      </p:graphicFrame>
      <p:sp>
        <p:nvSpPr>
          <p:cNvPr id="2" name="Rechteck 1"/>
          <p:cNvSpPr/>
          <p:nvPr/>
        </p:nvSpPr>
        <p:spPr>
          <a:xfrm>
            <a:off x="464443" y="3206839"/>
            <a:ext cx="8193411" cy="515155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Rechteck 2"/>
          <p:cNvSpPr/>
          <p:nvPr/>
        </p:nvSpPr>
        <p:spPr>
          <a:xfrm>
            <a:off x="395534" y="2564904"/>
            <a:ext cx="8374050" cy="360040"/>
          </a:xfrm>
          <a:prstGeom prst="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230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u="sng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Stundentafel</a:t>
            </a:r>
            <a:r>
              <a:rPr lang="en-GB" altLang="de-DE" sz="2000" b="1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altLang="de-DE" sz="2000" b="1" u="sng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mit</a:t>
            </a:r>
            <a:r>
              <a:rPr lang="en-GB" altLang="de-DE" sz="2000" b="1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FS (</a:t>
            </a:r>
            <a:r>
              <a:rPr lang="en-GB" altLang="de-DE" sz="2000" b="1" u="sng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spät</a:t>
            </a:r>
            <a:r>
              <a:rPr lang="en-GB" altLang="de-DE" sz="2000" b="1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 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in der 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PuLSt</a:t>
            </a:r>
            <a:endParaRPr lang="en-GB" altLang="de-DE" sz="2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6" name="Tabelle 7">
            <a:extLst>
              <a:ext uri="{FF2B5EF4-FFF2-40B4-BE49-F238E27FC236}">
                <a16:creationId xmlns:a16="http://schemas.microsoft.com/office/drawing/2014/main" id="{A87195EA-982C-42DB-B654-04BBDFBF94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089565"/>
              </p:ext>
            </p:extLst>
          </p:nvPr>
        </p:nvGraphicFramePr>
        <p:xfrm>
          <a:off x="464443" y="1620524"/>
          <a:ext cx="8193411" cy="4638040"/>
        </p:xfrm>
        <a:graphic>
          <a:graphicData uri="http://schemas.openxmlformats.org/drawingml/2006/table">
            <a:tbl>
              <a:tblPr firstRow="1" firstCol="1" lastRow="1" bandRow="1">
                <a:tableStyleId>{3B4B98B0-60AC-42C2-AFA5-B58CD77FA1E5}</a:tableStyleId>
              </a:tblPr>
              <a:tblGrid>
                <a:gridCol w="5145097">
                  <a:extLst>
                    <a:ext uri="{9D8B030D-6E8A-4147-A177-3AD203B41FA5}">
                      <a16:colId xmlns:a16="http://schemas.microsoft.com/office/drawing/2014/main" val="1172481008"/>
                    </a:ext>
                  </a:extLst>
                </a:gridCol>
                <a:gridCol w="748841">
                  <a:extLst>
                    <a:ext uri="{9D8B030D-6E8A-4147-A177-3AD203B41FA5}">
                      <a16:colId xmlns:a16="http://schemas.microsoft.com/office/drawing/2014/main" val="3740880724"/>
                    </a:ext>
                  </a:extLst>
                </a:gridCol>
                <a:gridCol w="766491">
                  <a:extLst>
                    <a:ext uri="{9D8B030D-6E8A-4147-A177-3AD203B41FA5}">
                      <a16:colId xmlns:a16="http://schemas.microsoft.com/office/drawing/2014/main" val="1986774579"/>
                    </a:ext>
                  </a:extLst>
                </a:gridCol>
                <a:gridCol w="766491">
                  <a:extLst>
                    <a:ext uri="{9D8B030D-6E8A-4147-A177-3AD203B41FA5}">
                      <a16:colId xmlns:a16="http://schemas.microsoft.com/office/drawing/2014/main" val="1782613479"/>
                    </a:ext>
                  </a:extLst>
                </a:gridCol>
                <a:gridCol w="766491">
                  <a:extLst>
                    <a:ext uri="{9D8B030D-6E8A-4147-A177-3AD203B41FA5}">
                      <a16:colId xmlns:a16="http://schemas.microsoft.com/office/drawing/2014/main" val="22508461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dirty="0"/>
                        <a:t>Pflichtfächer </a:t>
                      </a:r>
                      <a:r>
                        <a:rPr lang="de-DE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und Wahlpflichtfächer</a:t>
                      </a:r>
                      <a:endParaRPr lang="de-DE" sz="1400" b="1" kern="12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12/1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12/2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13/1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13/2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2325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Deutsch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7805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Mathematik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44739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eine fortgeführte Fremdsprache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3633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eine Naturwissenschaft (Biologie, Chemie, Physik)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42613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cs typeface="+mn-cs"/>
                        </a:rPr>
                        <a:t>neu</a:t>
                      </a:r>
                      <a:r>
                        <a:rPr lang="de-DE" sz="1400" b="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cs typeface="+mn-cs"/>
                        </a:rPr>
                        <a:t> einsetzende spät beginnende Fremdsprache</a:t>
                      </a:r>
                      <a:endParaRPr lang="de-DE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accent2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027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Religionslehre bzw. Ethik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28996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Geschichte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05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de-DE" sz="1400" b="0" kern="1200" dirty="0"/>
                        <a:t>Politik und Gesellschaft 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2400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</a:rPr>
                        <a:t>Geographie </a:t>
                      </a:r>
                      <a:r>
                        <a:rPr lang="de-DE" sz="1400" b="0" i="1" kern="1200" dirty="0">
                          <a:solidFill>
                            <a:schemeClr val="tx1"/>
                          </a:solidFill>
                        </a:rPr>
                        <a:t>oder </a:t>
                      </a:r>
                      <a:r>
                        <a:rPr lang="de-DE" sz="1400" b="0" i="0" kern="1200" dirty="0">
                          <a:solidFill>
                            <a:schemeClr val="tx1"/>
                          </a:solidFill>
                        </a:rPr>
                        <a:t>Wirt</a:t>
                      </a:r>
                      <a:r>
                        <a:rPr lang="de-DE" sz="1400" b="0" kern="1200" dirty="0">
                          <a:solidFill>
                            <a:schemeClr val="tx1"/>
                          </a:solidFill>
                        </a:rPr>
                        <a:t>schaft und Recht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de-DE" sz="1600" b="1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de-DE" sz="1600" b="1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5626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Kunst</a:t>
                      </a:r>
                      <a:r>
                        <a:rPr lang="de-DE" sz="1400" b="0" i="1" dirty="0"/>
                        <a:t> oder</a:t>
                      </a:r>
                      <a:r>
                        <a:rPr lang="de-DE" sz="1400" b="0" dirty="0"/>
                        <a:t> Musik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3447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Sport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7346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Leistungsfach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88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W-Seminar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66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4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131524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2" name="Textfeld 1"/>
          <p:cNvSpPr txBox="1"/>
          <p:nvPr/>
        </p:nvSpPr>
        <p:spPr>
          <a:xfrm rot="21240023">
            <a:off x="3152405" y="3762407"/>
            <a:ext cx="4824536" cy="1200329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Symbol"/>
              <a:buChar char="Þ"/>
            </a:pPr>
            <a:r>
              <a:rPr lang="de-DE" dirty="0"/>
              <a:t>Keine Informatik</a:t>
            </a:r>
          </a:p>
          <a:p>
            <a:pPr marL="285750" indent="-285750">
              <a:buFont typeface="Symbol"/>
              <a:buChar char="Þ"/>
            </a:pPr>
            <a:r>
              <a:rPr lang="de-DE" dirty="0"/>
              <a:t>Keine zweite Naturwissenschaft</a:t>
            </a:r>
          </a:p>
          <a:p>
            <a:pPr marL="285750" indent="-285750">
              <a:buFont typeface="Symbol"/>
              <a:buChar char="Þ"/>
            </a:pPr>
            <a:r>
              <a:rPr lang="de-DE" dirty="0"/>
              <a:t>Keine Vertiefung in Deutsch oder Mathematik</a:t>
            </a:r>
          </a:p>
          <a:p>
            <a:pPr marL="285750" indent="-285750">
              <a:buFont typeface="Symbol"/>
              <a:buChar char="Þ"/>
            </a:pPr>
            <a:r>
              <a:rPr lang="de-DE" dirty="0"/>
              <a:t>Kein Leistungsfach </a:t>
            </a:r>
            <a:r>
              <a:rPr lang="de-DE"/>
              <a:t>Spanisch spät</a:t>
            </a: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5724128" y="2636912"/>
            <a:ext cx="2880320" cy="216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5724128" y="3276352"/>
            <a:ext cx="2880320" cy="216024"/>
          </a:xfrm>
          <a:prstGeom prst="rect">
            <a:avLst/>
          </a:prstGeom>
          <a:noFill/>
          <a:ln w="254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598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P spid="5" grpId="0"/>
      <p:bldP spid="2" grpId="0" animBg="1"/>
      <p:bldP spid="3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u="sng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Stundentafel</a:t>
            </a:r>
            <a:r>
              <a:rPr lang="en-GB" altLang="de-DE" sz="2000" b="1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der 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PuLSt</a:t>
            </a:r>
            <a:endParaRPr lang="en-GB" altLang="de-DE" sz="2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6" name="Tabelle 7">
            <a:extLst>
              <a:ext uri="{FF2B5EF4-FFF2-40B4-BE49-F238E27FC236}">
                <a16:creationId xmlns:a16="http://schemas.microsoft.com/office/drawing/2014/main" id="{A87195EA-982C-42DB-B654-04BBDFBF94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574478"/>
              </p:ext>
            </p:extLst>
          </p:nvPr>
        </p:nvGraphicFramePr>
        <p:xfrm>
          <a:off x="464443" y="1620524"/>
          <a:ext cx="8193411" cy="4851400"/>
        </p:xfrm>
        <a:graphic>
          <a:graphicData uri="http://schemas.openxmlformats.org/drawingml/2006/table">
            <a:tbl>
              <a:tblPr firstRow="1" firstCol="1" lastRow="1" bandRow="1">
                <a:tableStyleId>{3B4B98B0-60AC-42C2-AFA5-B58CD77FA1E5}</a:tableStyleId>
              </a:tblPr>
              <a:tblGrid>
                <a:gridCol w="5145097">
                  <a:extLst>
                    <a:ext uri="{9D8B030D-6E8A-4147-A177-3AD203B41FA5}">
                      <a16:colId xmlns:a16="http://schemas.microsoft.com/office/drawing/2014/main" val="1172481008"/>
                    </a:ext>
                  </a:extLst>
                </a:gridCol>
                <a:gridCol w="748841">
                  <a:extLst>
                    <a:ext uri="{9D8B030D-6E8A-4147-A177-3AD203B41FA5}">
                      <a16:colId xmlns:a16="http://schemas.microsoft.com/office/drawing/2014/main" val="3740880724"/>
                    </a:ext>
                  </a:extLst>
                </a:gridCol>
                <a:gridCol w="766491">
                  <a:extLst>
                    <a:ext uri="{9D8B030D-6E8A-4147-A177-3AD203B41FA5}">
                      <a16:colId xmlns:a16="http://schemas.microsoft.com/office/drawing/2014/main" val="1986774579"/>
                    </a:ext>
                  </a:extLst>
                </a:gridCol>
                <a:gridCol w="766491">
                  <a:extLst>
                    <a:ext uri="{9D8B030D-6E8A-4147-A177-3AD203B41FA5}">
                      <a16:colId xmlns:a16="http://schemas.microsoft.com/office/drawing/2014/main" val="1782613479"/>
                    </a:ext>
                  </a:extLst>
                </a:gridCol>
                <a:gridCol w="766491">
                  <a:extLst>
                    <a:ext uri="{9D8B030D-6E8A-4147-A177-3AD203B41FA5}">
                      <a16:colId xmlns:a16="http://schemas.microsoft.com/office/drawing/2014/main" val="22508461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dirty="0"/>
                        <a:t>Pflichtfächer </a:t>
                      </a:r>
                      <a:r>
                        <a:rPr lang="de-DE" sz="14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und Wahlpflichtfächer</a:t>
                      </a:r>
                      <a:endParaRPr lang="de-DE" sz="1400" b="1" kern="12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12/1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12/2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13/1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de-DE" sz="1200" b="1" dirty="0">
                          <a:latin typeface="+mn-lt"/>
                          <a:cs typeface="Arial" panose="020B0604020202020204" pitchFamily="34" charset="0"/>
                        </a:rPr>
                        <a:t>13/2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52325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Deutsch </a:t>
                      </a:r>
                      <a:r>
                        <a:rPr lang="de-DE" sz="1400" b="1" dirty="0">
                          <a:solidFill>
                            <a:srgbClr val="FF0000"/>
                          </a:solidFill>
                        </a:rPr>
                        <a:t>+ Vertiefungskurs</a:t>
                      </a:r>
                      <a:r>
                        <a:rPr lang="de-DE" sz="1400" b="1" baseline="0" dirty="0">
                          <a:solidFill>
                            <a:srgbClr val="FF0000"/>
                          </a:solidFill>
                        </a:rPr>
                        <a:t> Deutsch</a:t>
                      </a:r>
                      <a:endParaRPr lang="de-DE" sz="1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+2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r>
                        <a:rPr lang="de-DE" sz="1400" b="1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+2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67805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Mathematik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44739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eine fortgeführte Fremdsprache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36338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eine Naturwissenschaft (Biologie, Chemie, Physik)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42613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eine weitere Fremdsprache </a:t>
                      </a:r>
                      <a:r>
                        <a:rPr lang="de-DE" sz="1400" b="0" i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oder</a:t>
                      </a: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eine weitere Naturwissenschaft</a:t>
                      </a:r>
                      <a:r>
                        <a:rPr lang="de-DE" sz="1400" b="0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de-DE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bzw. </a:t>
                      </a: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(spät beginnende) Informatik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strike="sngStrike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strike="sngStrike" dirty="0">
                          <a:solidFill>
                            <a:srgbClr val="FF0000"/>
                          </a:solidFill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3027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Religionslehre bzw. Ethik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28996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Geschichte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88051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de-DE" sz="1400" b="0" kern="1200" dirty="0"/>
                        <a:t>Politik und Gesellschaft 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24004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</a:rPr>
                        <a:t>Geographie </a:t>
                      </a:r>
                      <a:r>
                        <a:rPr lang="de-DE" sz="1400" b="0" i="1" kern="1200" dirty="0">
                          <a:solidFill>
                            <a:schemeClr val="tx1"/>
                          </a:solidFill>
                        </a:rPr>
                        <a:t>oder </a:t>
                      </a:r>
                      <a:r>
                        <a:rPr lang="de-DE" sz="1400" b="0" i="0" kern="1200" dirty="0">
                          <a:solidFill>
                            <a:schemeClr val="tx1"/>
                          </a:solidFill>
                        </a:rPr>
                        <a:t>Wirt</a:t>
                      </a:r>
                      <a:r>
                        <a:rPr lang="de-DE" sz="1400" b="0" kern="1200" dirty="0">
                          <a:solidFill>
                            <a:schemeClr val="tx1"/>
                          </a:solidFill>
                        </a:rPr>
                        <a:t>schaft und Recht</a:t>
                      </a:r>
                      <a:endParaRPr lang="de-DE" sz="1400" b="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de-DE" sz="1600" b="1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de-DE" sz="1600" b="1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56267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Kunst</a:t>
                      </a:r>
                      <a:r>
                        <a:rPr lang="de-DE" sz="1400" b="0" i="1" dirty="0"/>
                        <a:t> oder </a:t>
                      </a:r>
                      <a:r>
                        <a:rPr lang="de-DE" sz="1400" b="0" dirty="0"/>
                        <a:t>Musik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3447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/>
                        <a:t>Sport</a:t>
                      </a:r>
                      <a:endParaRPr lang="de-DE" sz="1400" b="0" dirty="0">
                        <a:solidFill>
                          <a:srgbClr val="00B0F0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07346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Leistungsfach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+ 2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883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</a:rPr>
                        <a:t>W-Seminar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666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de-DE" sz="14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1131524"/>
                  </a:ext>
                </a:extLst>
              </a:tr>
            </a:tbl>
          </a:graphicData>
        </a:graphic>
      </p:graphicFrame>
      <p:sp>
        <p:nvSpPr>
          <p:cNvPr id="2" name="Rechteck 1"/>
          <p:cNvSpPr/>
          <p:nvPr/>
        </p:nvSpPr>
        <p:spPr>
          <a:xfrm>
            <a:off x="464443" y="3206839"/>
            <a:ext cx="8193411" cy="515155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02489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CA91CEED-D14E-4950-8A8C-98E560735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426368"/>
            <a:ext cx="8569325" cy="791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>
                <a:srgbClr val="355D90"/>
              </a:buClr>
              <a:buFont typeface="Verdana" pitchFamily="34" charset="0"/>
              <a:buNone/>
            </a:pP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Wahl einer neu einsetzenden </a:t>
            </a:r>
            <a:b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</a:br>
            <a:r>
              <a:rPr lang="de-DE" altLang="de-DE" b="1" dirty="0">
                <a:solidFill>
                  <a:srgbClr val="355D90"/>
                </a:solidFill>
                <a:latin typeface="+mn-lt"/>
                <a:cs typeface="Arial" panose="020B0604020202020204" pitchFamily="34" charset="0"/>
              </a:rPr>
              <a:t>spät beginnenden Fremdsprache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EF7A8CD2-DC46-400A-B4BC-FA23D9F1A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1218233"/>
            <a:ext cx="8278683" cy="402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Times New Roman" pitchFamily="18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GB" altLang="de-DE" sz="2000" b="1" u="sng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Einbringungspflicht</a:t>
            </a:r>
            <a:r>
              <a:rPr lang="en-GB" altLang="de-DE" sz="2000" b="1" u="sng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der FS (</a:t>
            </a:r>
            <a:r>
              <a:rPr lang="en-GB" altLang="de-DE" sz="2000" b="1" dirty="0" err="1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spät</a:t>
            </a:r>
            <a:r>
              <a:rPr lang="en-GB" altLang="de-DE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)</a:t>
            </a:r>
            <a:endParaRPr lang="en-GB" altLang="de-DE" sz="2000" dirty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27E6DCAB-9199-4C7D-A6D2-162159029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496415"/>
              </p:ext>
            </p:extLst>
          </p:nvPr>
        </p:nvGraphicFramePr>
        <p:xfrm>
          <a:off x="395532" y="1620524"/>
          <a:ext cx="5630365" cy="5029200"/>
        </p:xfrm>
        <a:graphic>
          <a:graphicData uri="http://schemas.openxmlformats.org/drawingml/2006/table">
            <a:tbl>
              <a:tblPr firstRow="1" firstCol="1" lastRow="1" lastCol="1">
                <a:tableStyleId>{3B4B98B0-60AC-42C2-AFA5-B58CD77FA1E5}</a:tableStyleId>
              </a:tblPr>
              <a:tblGrid>
                <a:gridCol w="1821069">
                  <a:extLst>
                    <a:ext uri="{9D8B030D-6E8A-4147-A177-3AD203B41FA5}">
                      <a16:colId xmlns:a16="http://schemas.microsoft.com/office/drawing/2014/main" val="3163556027"/>
                    </a:ext>
                  </a:extLst>
                </a:gridCol>
                <a:gridCol w="712101">
                  <a:extLst>
                    <a:ext uri="{9D8B030D-6E8A-4147-A177-3AD203B41FA5}">
                      <a16:colId xmlns:a16="http://schemas.microsoft.com/office/drawing/2014/main" val="3388193895"/>
                    </a:ext>
                  </a:extLst>
                </a:gridCol>
                <a:gridCol w="580560">
                  <a:extLst>
                    <a:ext uri="{9D8B030D-6E8A-4147-A177-3AD203B41FA5}">
                      <a16:colId xmlns:a16="http://schemas.microsoft.com/office/drawing/2014/main" val="3328961251"/>
                    </a:ext>
                  </a:extLst>
                </a:gridCol>
                <a:gridCol w="531223">
                  <a:extLst>
                    <a:ext uri="{9D8B030D-6E8A-4147-A177-3AD203B41FA5}">
                      <a16:colId xmlns:a16="http://schemas.microsoft.com/office/drawing/2014/main" val="1514671570"/>
                    </a:ext>
                  </a:extLst>
                </a:gridCol>
                <a:gridCol w="574765">
                  <a:extLst>
                    <a:ext uri="{9D8B030D-6E8A-4147-A177-3AD203B41FA5}">
                      <a16:colId xmlns:a16="http://schemas.microsoft.com/office/drawing/2014/main" val="3339884801"/>
                    </a:ext>
                  </a:extLst>
                </a:gridCol>
                <a:gridCol w="700314">
                  <a:extLst>
                    <a:ext uri="{9D8B030D-6E8A-4147-A177-3AD203B41FA5}">
                      <a16:colId xmlns:a16="http://schemas.microsoft.com/office/drawing/2014/main" val="4096387308"/>
                    </a:ext>
                  </a:extLst>
                </a:gridCol>
                <a:gridCol w="710333">
                  <a:extLst>
                    <a:ext uri="{9D8B030D-6E8A-4147-A177-3AD203B41FA5}">
                      <a16:colId xmlns:a16="http://schemas.microsoft.com/office/drawing/2014/main" val="1150720705"/>
                    </a:ext>
                  </a:extLst>
                </a:gridCol>
              </a:tblGrid>
              <a:tr h="335280">
                <a:tc>
                  <a:txBody>
                    <a:bodyPr/>
                    <a:lstStyle/>
                    <a:p>
                      <a:r>
                        <a:rPr lang="de-DE" sz="1400" dirty="0"/>
                        <a:t>Fach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S/M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12/1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12/2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13/1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13/2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E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339744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/>
                        <a:t>Deutsch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latin typeface="+mn-lt"/>
                        </a:rPr>
                        <a:t>S</a:t>
                      </a:r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4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46538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/>
                        <a:t>Mathematik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M</a:t>
                      </a:r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4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66781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00B050"/>
                          </a:solidFill>
                        </a:rPr>
                        <a:t>Leistungsfach Englisch</a:t>
                      </a:r>
                      <a:endParaRPr lang="de-DE" sz="1400" dirty="0">
                        <a:solidFill>
                          <a:srgbClr val="00B05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S</a:t>
                      </a:r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4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30969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 err="1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FS</a:t>
                      </a:r>
                      <a:r>
                        <a:rPr lang="de-DE" sz="1400" baseline="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 (spät)</a:t>
                      </a:r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3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05656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/>
                        <a:t>Physik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77944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</a:rPr>
                        <a:t>Geschichte 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3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7993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 err="1"/>
                        <a:t>PuG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4676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/>
                        <a:t>Geographie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S</a:t>
                      </a:r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4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84873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/>
                        <a:t>Religionslehre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3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424486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/>
                        <a:t>Musik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4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1712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/>
                        <a:t>Sport</a:t>
                      </a:r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704328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rgbClr val="21A0FF"/>
                          </a:solidFill>
                        </a:rPr>
                        <a:t>W-Seminar</a:t>
                      </a:r>
                      <a:endParaRPr lang="de-DE" sz="1400" b="1" dirty="0">
                        <a:solidFill>
                          <a:srgbClr val="21A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2</a:t>
                      </a:r>
                      <a:endParaRPr lang="de-DE" sz="1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268219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b="1" dirty="0">
                          <a:solidFill>
                            <a:srgbClr val="21A0FF"/>
                          </a:solidFill>
                          <a:latin typeface="+mn-lt"/>
                          <a:cs typeface="Arial" panose="020B0604020202020204" pitchFamily="34" charset="0"/>
                        </a:rPr>
                        <a:t>Seminararbeit</a:t>
                      </a:r>
                    </a:p>
                  </a:txBody>
                  <a:tcPr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400" b="1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de-DE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B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4440197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de-DE" sz="1400" dirty="0"/>
                        <a:t>Summe</a:t>
                      </a:r>
                      <a:endParaRPr lang="de-DE" sz="1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sz="1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400" b="1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sz="1400" b="1" i="1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sz="1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de-DE" sz="1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i="0" dirty="0">
                          <a:solidFill>
                            <a:schemeClr val="tx1"/>
                          </a:solidFill>
                          <a:latin typeface="+mn-lt"/>
                          <a:cs typeface="+mn-cs"/>
                        </a:rPr>
                        <a:t>40</a:t>
                      </a:r>
                      <a:endParaRPr lang="de-DE" sz="1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44925046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CC4C9704-E7D8-4FD4-8CA3-833AF200AE85}"/>
              </a:ext>
            </a:extLst>
          </p:cNvPr>
          <p:cNvSpPr txBox="1"/>
          <p:nvPr/>
        </p:nvSpPr>
        <p:spPr>
          <a:xfrm>
            <a:off x="5987403" y="2012587"/>
            <a:ext cx="2166170" cy="338554"/>
          </a:xfrm>
          <a:prstGeom prst="rect">
            <a:avLst/>
          </a:prstGeom>
          <a:solidFill>
            <a:srgbClr val="0070C0"/>
          </a:solidFill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de-DE" sz="1600" dirty="0">
                <a:cs typeface="Arial" panose="020B0604020202020204" pitchFamily="34" charset="0"/>
              </a:rPr>
              <a:t>38 Pflichteinbringungen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CC4C9704-E7D8-4FD4-8CA3-833AF200AE85}"/>
              </a:ext>
            </a:extLst>
          </p:cNvPr>
          <p:cNvSpPr txBox="1"/>
          <p:nvPr/>
        </p:nvSpPr>
        <p:spPr>
          <a:xfrm>
            <a:off x="5987970" y="2628288"/>
            <a:ext cx="2213748" cy="33855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de-DE" sz="1600" dirty="0">
                <a:cs typeface="Arial" panose="020B0604020202020204" pitchFamily="34" charset="0"/>
              </a:rPr>
              <a:t>2 „freie“ Einbringungen</a:t>
            </a:r>
          </a:p>
        </p:txBody>
      </p:sp>
      <p:sp>
        <p:nvSpPr>
          <p:cNvPr id="11" name="Rechteck 10"/>
          <p:cNvSpPr/>
          <p:nvPr/>
        </p:nvSpPr>
        <p:spPr>
          <a:xfrm>
            <a:off x="395532" y="2966842"/>
            <a:ext cx="5630365" cy="35251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AFD2B4BF-B26A-4608-A22D-0A88CB41DB20}"/>
              </a:ext>
            </a:extLst>
          </p:cNvPr>
          <p:cNvSpPr/>
          <p:nvPr/>
        </p:nvSpPr>
        <p:spPr>
          <a:xfrm>
            <a:off x="7194895" y="169790"/>
            <a:ext cx="1769964" cy="1595214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9970E631-C26C-4734-9733-D4DF6B46299C}"/>
              </a:ext>
            </a:extLst>
          </p:cNvPr>
          <p:cNvSpPr txBox="1"/>
          <p:nvPr/>
        </p:nvSpPr>
        <p:spPr>
          <a:xfrm>
            <a:off x="7430767" y="820085"/>
            <a:ext cx="133881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100000"/>
              </a:lnSpc>
            </a:pP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FS (</a:t>
            </a:r>
            <a:r>
              <a:rPr lang="en-GB" altLang="de-DE" sz="1200" dirty="0" err="1">
                <a:solidFill>
                  <a:srgbClr val="000000"/>
                </a:solidFill>
                <a:cs typeface="Arial" panose="020B0604020202020204" pitchFamily="34" charset="0"/>
              </a:rPr>
              <a:t>spät</a:t>
            </a:r>
            <a:r>
              <a:rPr lang="en-GB" altLang="de-DE" sz="12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729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Benutzerdefiniertes Design">
  <a:themeElements>
    <a:clrScheme name="5_Benutzerdefiniertes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Benutzerdefiniertes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Benutzerdefiniertes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Benutzerdefiniertes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Benutzerdefiniertes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Benutzerdefiniertes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Benutzerdefiniertes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Benutzerdefiniertes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Benutzerdefiniertes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Benutzerdefiniertes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Benutzerdefiniertes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Benutzerdefiniertes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Benutzerdefiniertes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Benutzerdefiniertes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1596</Words>
  <Application>Microsoft Office PowerPoint</Application>
  <PresentationFormat>Bildschirmpräsentation (4:3)</PresentationFormat>
  <Paragraphs>522</Paragraphs>
  <Slides>18</Slides>
  <Notes>15</Notes>
  <HiddenSlides>1</HiddenSlides>
  <MMClips>0</MMClips>
  <ScaleCrop>false</ScaleCrop>
  <HeadingPairs>
    <vt:vector size="8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32" baseType="lpstr">
      <vt:lpstr>Dotum</vt:lpstr>
      <vt:lpstr>Arial</vt:lpstr>
      <vt:lpstr>Arial Black</vt:lpstr>
      <vt:lpstr>Calibri</vt:lpstr>
      <vt:lpstr>Calibri Light</vt:lpstr>
      <vt:lpstr>Symbol</vt:lpstr>
      <vt:lpstr>Tahoma</vt:lpstr>
      <vt:lpstr>Times New Roman</vt:lpstr>
      <vt:lpstr>Verdana</vt:lpstr>
      <vt:lpstr>Wingdings</vt:lpstr>
      <vt:lpstr>Larissa</vt:lpstr>
      <vt:lpstr>5_Benutzerdefiniertes Design</vt:lpstr>
      <vt:lpstr>Office</vt:lpstr>
      <vt:lpstr>Photo Editor-Foto</vt:lpstr>
      <vt:lpstr>PowerPoint-Präsentation</vt:lpstr>
      <vt:lpstr>PowerPoint-Präsentation</vt:lpstr>
      <vt:lpstr>PowerPoint-Präsentation</vt:lpstr>
      <vt:lpstr>Belegungsverpflichtung für die neu einsetzende spät beginnende Fremdsprache</vt:lpstr>
      <vt:lpstr>Folgen für Q12 und Q13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Birgit Ruckdäschel</dc:creator>
  <cp:lastModifiedBy>Birgit Ruckdäschel</cp:lastModifiedBy>
  <cp:revision>44</cp:revision>
  <dcterms:created xsi:type="dcterms:W3CDTF">2020-02-16T16:50:30Z</dcterms:created>
  <dcterms:modified xsi:type="dcterms:W3CDTF">2026-02-24T15:12:12Z</dcterms:modified>
</cp:coreProperties>
</file>