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040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0852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758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88269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35198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3727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809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0822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541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59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11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EF38F-DD01-1B4A-89AA-5CA571449251}" type="datetimeFigureOut">
              <a:rPr lang="en-US" smtClean="0"/>
              <a:pPr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B4640-DF8D-8D43-B5E2-BF910277B7EA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0460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b-gym8-lehrplan.de/contentserv/3.1.neu/g8.de/index.php?StoryID=26560" TargetMode="External"/><Relationship Id="rId2" Type="http://schemas.openxmlformats.org/officeDocument/2006/relationships/hyperlink" Target="http://www.isb-gym8-lehrplan.de/contentserv/3.1.neu/g8.de/index.php?StoryID=2656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tark-verlag.de/upload_file/Muster/96851m1.pdf" TargetMode="External"/><Relationship Id="rId5" Type="http://schemas.openxmlformats.org/officeDocument/2006/relationships/hyperlink" Target="https://www.stark-verlag.de/upload_file/Muster/95851m1.pdf" TargetMode="External"/><Relationship Id="rId4" Type="http://schemas.openxmlformats.org/officeDocument/2006/relationships/hyperlink" Target="https://www.isb.bayern.de/gymnasium/leistungserhebungen/musterabitur-2011-gymnasium/wirtschaft-und-rech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635" y="55223"/>
            <a:ext cx="52766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 smtClean="0">
                <a:latin typeface="Arial"/>
                <a:cs typeface="Arial"/>
              </a:rPr>
              <a:t>Wirtschaft</a:t>
            </a:r>
            <a:r>
              <a:rPr lang="en-US" sz="2200" b="1" dirty="0" smtClean="0">
                <a:latin typeface="Arial"/>
                <a:cs typeface="Arial"/>
              </a:rPr>
              <a:t> und </a:t>
            </a:r>
            <a:r>
              <a:rPr lang="en-US" sz="2200" b="1" dirty="0" err="1" smtClean="0">
                <a:latin typeface="Arial"/>
                <a:cs typeface="Arial"/>
              </a:rPr>
              <a:t>Recht</a:t>
            </a:r>
            <a:r>
              <a:rPr lang="en-US" sz="2200" b="1" dirty="0" smtClean="0">
                <a:latin typeface="Arial"/>
                <a:cs typeface="Arial"/>
              </a:rPr>
              <a:t> in der </a:t>
            </a:r>
            <a:r>
              <a:rPr lang="en-US" sz="2200" b="1" dirty="0" err="1" smtClean="0">
                <a:latin typeface="Arial"/>
                <a:cs typeface="Arial"/>
              </a:rPr>
              <a:t>Oberstufe</a:t>
            </a:r>
            <a:endParaRPr lang="en-US" sz="2200" b="1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949173"/>
            <a:ext cx="9144000" cy="5402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de-DE" sz="1600" b="1" dirty="0" smtClean="0">
                <a:latin typeface="Arial"/>
                <a:cs typeface="Arial"/>
              </a:rPr>
              <a:t>Volkswirtschaftslehre (11. Jahrgangsstufe)</a:t>
            </a:r>
            <a:endParaRPr lang="de-DE" sz="1600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de-DE" sz="1600" dirty="0" smtClean="0">
                <a:latin typeface="Arial"/>
                <a:cs typeface="Arial"/>
              </a:rPr>
              <a:t>- </a:t>
            </a:r>
            <a:r>
              <a:rPr lang="de-DE" sz="1600" dirty="0">
                <a:latin typeface="Arial"/>
                <a:cs typeface="Arial"/>
              </a:rPr>
              <a:t>Ziele der Sozialen Marktwirtschaft unter besonderer Berücksichtigung der Messung, Arten und Ursachen von </a:t>
            </a:r>
            <a:r>
              <a:rPr lang="de-DE" sz="1600" b="1" dirty="0">
                <a:latin typeface="Arial"/>
                <a:cs typeface="Arial"/>
              </a:rPr>
              <a:t>Inflation</a:t>
            </a:r>
            <a:r>
              <a:rPr lang="de-DE" sz="1600" dirty="0">
                <a:latin typeface="Arial"/>
                <a:cs typeface="Arial"/>
              </a:rPr>
              <a:t> sowie </a:t>
            </a:r>
            <a:r>
              <a:rPr lang="de-DE" sz="1600" b="1" dirty="0" smtClean="0">
                <a:latin typeface="Arial"/>
                <a:cs typeface="Arial"/>
              </a:rPr>
              <a:t>Arbeitslosigkeit, Wirtschaftswachstum </a:t>
            </a:r>
            <a:r>
              <a:rPr lang="de-DE" sz="1600" dirty="0" smtClean="0">
                <a:latin typeface="Arial"/>
                <a:cs typeface="Arial"/>
              </a:rPr>
              <a:t>und</a:t>
            </a:r>
            <a:r>
              <a:rPr lang="de-DE" sz="1600" b="1" dirty="0" smtClean="0">
                <a:latin typeface="Arial"/>
                <a:cs typeface="Arial"/>
              </a:rPr>
              <a:t> Außenhandel</a:t>
            </a:r>
            <a:endParaRPr lang="de-DE" sz="1600" b="1" dirty="0"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latin typeface="Arial"/>
                <a:cs typeface="Arial"/>
              </a:rPr>
              <a:t>- Der </a:t>
            </a:r>
            <a:r>
              <a:rPr lang="de-DE" sz="1600" b="1" dirty="0">
                <a:latin typeface="Arial"/>
                <a:cs typeface="Arial"/>
              </a:rPr>
              <a:t>Wirtschaftskreislauf</a:t>
            </a:r>
            <a:r>
              <a:rPr lang="de-DE" sz="1600" dirty="0">
                <a:latin typeface="Arial"/>
                <a:cs typeface="Arial"/>
              </a:rPr>
              <a:t> als Analyseinstrument</a:t>
            </a:r>
          </a:p>
          <a:p>
            <a:pPr>
              <a:lnSpc>
                <a:spcPct val="120000"/>
              </a:lnSpc>
            </a:pPr>
            <a:r>
              <a:rPr lang="de-DE" sz="1600" dirty="0">
                <a:latin typeface="Arial"/>
                <a:cs typeface="Arial"/>
              </a:rPr>
              <a:t>- Beschreibung und Analyse des </a:t>
            </a:r>
            <a:r>
              <a:rPr lang="de-DE" sz="1600" b="1" dirty="0">
                <a:latin typeface="Arial"/>
                <a:cs typeface="Arial"/>
              </a:rPr>
              <a:t>Konjunkturzyklus</a:t>
            </a:r>
            <a:r>
              <a:rPr lang="de-DE" sz="1600" dirty="0">
                <a:latin typeface="Arial"/>
                <a:cs typeface="Arial"/>
              </a:rPr>
              <a:t> mit Hilfe von Konjunkturindikatoren</a:t>
            </a:r>
          </a:p>
          <a:p>
            <a:pPr>
              <a:lnSpc>
                <a:spcPct val="120000"/>
              </a:lnSpc>
            </a:pPr>
            <a:r>
              <a:rPr lang="de-DE" sz="1600" dirty="0" smtClean="0">
                <a:latin typeface="Arial"/>
                <a:cs typeface="Arial"/>
              </a:rPr>
              <a:t>- Beschreibung </a:t>
            </a:r>
            <a:r>
              <a:rPr lang="de-DE" sz="1600" dirty="0">
                <a:latin typeface="Arial"/>
                <a:cs typeface="Arial"/>
              </a:rPr>
              <a:t>und Analyse aktueller </a:t>
            </a:r>
            <a:r>
              <a:rPr lang="de-DE" sz="1600" b="1" dirty="0">
                <a:latin typeface="Arial"/>
                <a:cs typeface="Arial"/>
              </a:rPr>
              <a:t>konjunktureller</a:t>
            </a:r>
            <a:r>
              <a:rPr lang="de-DE" sz="1600" dirty="0">
                <a:latin typeface="Arial"/>
                <a:cs typeface="Arial"/>
              </a:rPr>
              <a:t> </a:t>
            </a:r>
            <a:r>
              <a:rPr lang="de-DE" sz="1600" dirty="0" smtClean="0">
                <a:latin typeface="Arial"/>
                <a:cs typeface="Arial"/>
              </a:rPr>
              <a:t>Entwicklungen</a:t>
            </a:r>
          </a:p>
          <a:p>
            <a:pPr>
              <a:lnSpc>
                <a:spcPct val="120000"/>
              </a:lnSpc>
            </a:pPr>
            <a:r>
              <a:rPr lang="de-DE" sz="1600" dirty="0" smtClean="0">
                <a:latin typeface="Arial"/>
                <a:cs typeface="Arial"/>
              </a:rPr>
              <a:t>- Grundlegende </a:t>
            </a:r>
            <a:r>
              <a:rPr lang="de-DE" sz="1600" dirty="0">
                <a:latin typeface="Arial"/>
                <a:cs typeface="Arial"/>
              </a:rPr>
              <a:t>Konzepte der </a:t>
            </a:r>
            <a:r>
              <a:rPr lang="de-DE" sz="1600" b="1" dirty="0">
                <a:latin typeface="Arial"/>
                <a:cs typeface="Arial"/>
              </a:rPr>
              <a:t>Wirtschaftspolitik</a:t>
            </a:r>
            <a:r>
              <a:rPr lang="de-DE" sz="1600" dirty="0">
                <a:latin typeface="Arial"/>
                <a:cs typeface="Arial"/>
              </a:rPr>
              <a:t> (</a:t>
            </a:r>
            <a:r>
              <a:rPr lang="de-DE" sz="1600" dirty="0" smtClean="0">
                <a:latin typeface="Arial"/>
                <a:cs typeface="Arial"/>
              </a:rPr>
              <a:t>nachfrage- </a:t>
            </a:r>
            <a:r>
              <a:rPr lang="de-DE" sz="1600" dirty="0" err="1" smtClean="0">
                <a:latin typeface="Arial"/>
                <a:cs typeface="Arial"/>
              </a:rPr>
              <a:t>vs.angebotsorientierte</a:t>
            </a:r>
            <a:r>
              <a:rPr lang="de-DE" sz="1600" dirty="0" smtClean="0">
                <a:latin typeface="Arial"/>
                <a:cs typeface="Arial"/>
              </a:rPr>
              <a:t> </a:t>
            </a:r>
            <a:r>
              <a:rPr lang="de-DE" sz="1600" dirty="0">
                <a:latin typeface="Arial"/>
                <a:cs typeface="Arial"/>
              </a:rPr>
              <a:t>Sichtweise</a:t>
            </a:r>
            <a:r>
              <a:rPr lang="de-DE" sz="1600" dirty="0" smtClean="0">
                <a:latin typeface="Arial"/>
                <a:cs typeface="Arial"/>
              </a:rPr>
              <a:t>)</a:t>
            </a:r>
          </a:p>
          <a:p>
            <a:pPr marL="285750" indent="-285750">
              <a:lnSpc>
                <a:spcPct val="120000"/>
              </a:lnSpc>
              <a:buFontTx/>
              <a:buChar char="-"/>
            </a:pPr>
            <a:endParaRPr lang="de-DE" sz="1600" dirty="0">
              <a:latin typeface="Arial"/>
              <a:cs typeface="Arial"/>
            </a:endParaRPr>
          </a:p>
          <a:p>
            <a:pPr marL="285750" indent="-285750">
              <a:lnSpc>
                <a:spcPct val="120000"/>
              </a:lnSpc>
              <a:buFontTx/>
              <a:buChar char="-"/>
            </a:pPr>
            <a:endParaRPr lang="de-DE" sz="1600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de-DE" sz="1600" b="1" dirty="0" smtClean="0">
                <a:latin typeface="Arial"/>
                <a:cs typeface="Arial"/>
              </a:rPr>
              <a:t>Volkswirtschaftslehre (12. Jahrgangsstufe)</a:t>
            </a:r>
            <a:endParaRPr lang="de-DE" sz="1600" dirty="0"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latin typeface="Arial"/>
                <a:cs typeface="Arial"/>
              </a:rPr>
              <a:t>- Strukturelle Ungleichgewichte auf dem Arbeitsmarkt und Möglichkeiten der Wirtschaftspolitik darauf zu </a:t>
            </a:r>
            <a:r>
              <a:rPr lang="de-DE" sz="1600" dirty="0" smtClean="0">
                <a:latin typeface="Arial"/>
                <a:cs typeface="Arial"/>
              </a:rPr>
              <a:t>reagieren - </a:t>
            </a:r>
            <a:r>
              <a:rPr lang="de-DE" sz="1600" b="1" dirty="0">
                <a:latin typeface="Arial"/>
                <a:cs typeface="Arial"/>
              </a:rPr>
              <a:t>Bezug zu aktuellen Entwicklungen</a:t>
            </a:r>
          </a:p>
          <a:p>
            <a:pPr>
              <a:lnSpc>
                <a:spcPct val="120000"/>
              </a:lnSpc>
            </a:pPr>
            <a:r>
              <a:rPr lang="de-DE" sz="1600" dirty="0">
                <a:latin typeface="Arial"/>
                <a:cs typeface="Arial"/>
              </a:rPr>
              <a:t>- Positionen der Tarifvertragsparteien bei der Lohnfindung, aktuelle </a:t>
            </a:r>
            <a:r>
              <a:rPr lang="de-DE" sz="1600" b="1" dirty="0">
                <a:latin typeface="Arial"/>
                <a:cs typeface="Arial"/>
              </a:rPr>
              <a:t>Tarifvertragsverhandlungen</a:t>
            </a:r>
          </a:p>
          <a:p>
            <a:pPr>
              <a:lnSpc>
                <a:spcPct val="120000"/>
              </a:lnSpc>
            </a:pPr>
            <a:r>
              <a:rPr lang="de-DE" sz="1600" dirty="0">
                <a:latin typeface="Arial"/>
                <a:cs typeface="Arial"/>
              </a:rPr>
              <a:t>- Problem der </a:t>
            </a:r>
            <a:r>
              <a:rPr lang="de-DE" sz="1600" b="1" dirty="0">
                <a:latin typeface="Arial"/>
                <a:cs typeface="Arial"/>
              </a:rPr>
              <a:t>Staatsverschuldung</a:t>
            </a:r>
            <a:r>
              <a:rPr lang="de-DE" sz="1600" dirty="0">
                <a:latin typeface="Arial"/>
                <a:cs typeface="Arial"/>
              </a:rPr>
              <a:t> in Deutschland und anderen Staaten Europas</a:t>
            </a:r>
          </a:p>
          <a:p>
            <a:pPr>
              <a:lnSpc>
                <a:spcPct val="120000"/>
              </a:lnSpc>
            </a:pPr>
            <a:r>
              <a:rPr lang="de-DE" sz="1600" dirty="0">
                <a:latin typeface="Arial"/>
                <a:cs typeface="Arial"/>
              </a:rPr>
              <a:t>- System der Europäischen Zentralbanken (ESZB) und die </a:t>
            </a:r>
            <a:r>
              <a:rPr lang="de-DE" sz="1600" b="1" dirty="0">
                <a:latin typeface="Arial"/>
                <a:cs typeface="Arial"/>
              </a:rPr>
              <a:t>Geldpolitik</a:t>
            </a:r>
            <a:r>
              <a:rPr lang="de-DE" sz="1600" dirty="0">
                <a:latin typeface="Arial"/>
                <a:cs typeface="Arial"/>
              </a:rPr>
              <a:t> der Europäischen Zentralbank (EZB)</a:t>
            </a:r>
          </a:p>
          <a:p>
            <a:pPr>
              <a:lnSpc>
                <a:spcPct val="120000"/>
              </a:lnSpc>
            </a:pPr>
            <a:r>
              <a:rPr lang="de-DE" sz="1600" dirty="0">
                <a:latin typeface="Arial"/>
                <a:cs typeface="Arial"/>
              </a:rPr>
              <a:t>- </a:t>
            </a:r>
            <a:r>
              <a:rPr lang="de-DE" sz="1600" b="1" dirty="0">
                <a:latin typeface="Arial"/>
                <a:cs typeface="Arial"/>
              </a:rPr>
              <a:t>Wechselkurssysteme</a:t>
            </a:r>
            <a:r>
              <a:rPr lang="de-DE" sz="1600" dirty="0">
                <a:latin typeface="Arial"/>
                <a:cs typeface="Arial"/>
              </a:rPr>
              <a:t> - </a:t>
            </a:r>
            <a:r>
              <a:rPr lang="de-DE" sz="1600" b="1" dirty="0">
                <a:latin typeface="Arial"/>
                <a:cs typeface="Arial"/>
              </a:rPr>
              <a:t>Außenwirtschaft</a:t>
            </a:r>
            <a:r>
              <a:rPr lang="de-DE" sz="1600" dirty="0">
                <a:latin typeface="Arial"/>
                <a:cs typeface="Arial"/>
              </a:rPr>
              <a:t> und der </a:t>
            </a:r>
            <a:r>
              <a:rPr lang="de-DE" sz="1600" b="1" dirty="0">
                <a:latin typeface="Arial"/>
                <a:cs typeface="Arial"/>
              </a:rPr>
              <a:t>Außenhandel</a:t>
            </a:r>
            <a:r>
              <a:rPr lang="de-DE" sz="1600" dirty="0">
                <a:latin typeface="Arial"/>
                <a:cs typeface="Arial"/>
              </a:rPr>
              <a:t>, Bedeutung des Außenhandels für Deutschland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0482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704092"/>
            <a:ext cx="9144000" cy="274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de-DE" b="1" dirty="0" smtClean="0">
                <a:latin typeface="Arial"/>
                <a:cs typeface="Arial"/>
              </a:rPr>
              <a:t>Rechtslehre </a:t>
            </a:r>
            <a:r>
              <a:rPr lang="de-DE" b="1" dirty="0">
                <a:latin typeface="Arial"/>
                <a:cs typeface="Arial"/>
              </a:rPr>
              <a:t>(</a:t>
            </a:r>
            <a:r>
              <a:rPr lang="de-DE" b="1" dirty="0" smtClean="0">
                <a:latin typeface="Arial"/>
                <a:cs typeface="Arial"/>
              </a:rPr>
              <a:t>11. Jahrgangsstufe):</a:t>
            </a:r>
          </a:p>
          <a:p>
            <a:pPr>
              <a:lnSpc>
                <a:spcPct val="120000"/>
              </a:lnSpc>
            </a:pPr>
            <a:r>
              <a:rPr lang="de-DE" dirty="0" smtClean="0">
                <a:latin typeface="Arial"/>
                <a:cs typeface="Arial"/>
              </a:rPr>
              <a:t>- </a:t>
            </a:r>
            <a:r>
              <a:rPr lang="de-DE" dirty="0">
                <a:latin typeface="Arial"/>
                <a:cs typeface="Arial"/>
              </a:rPr>
              <a:t>Grundlagen und Ziele der Rechtsordnung, Problematisieren des Gerechtigkeitsbegriffs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/>
                <a:cs typeface="Arial"/>
              </a:rPr>
              <a:t>- Gliederung des deutschen Rechts (Privatrecht </a:t>
            </a:r>
            <a:r>
              <a:rPr lang="de-DE" dirty="0" smtClean="0">
                <a:latin typeface="Arial"/>
                <a:cs typeface="Arial"/>
              </a:rPr>
              <a:t>vs. </a:t>
            </a:r>
            <a:r>
              <a:rPr lang="de-DE" dirty="0">
                <a:latin typeface="Arial"/>
                <a:cs typeface="Arial"/>
              </a:rPr>
              <a:t>Öffentliches Recht)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/>
                <a:cs typeface="Arial"/>
              </a:rPr>
              <a:t>- Ansprüche aus unerlaubter Handlung (Schadensersatz)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/>
                <a:cs typeface="Arial"/>
              </a:rPr>
              <a:t>- Abstraktionsprinzip des deutschen Zivilrechts am Beispiel des Kaufvertrags (Verpflichtung- und Erfüllungsgeschäft), Anwendung des Abstraktionsprinzips</a:t>
            </a:r>
          </a:p>
          <a:p>
            <a:pPr>
              <a:lnSpc>
                <a:spcPct val="120000"/>
              </a:lnSpc>
            </a:pPr>
            <a:r>
              <a:rPr lang="de-DE" dirty="0" smtClean="0">
                <a:latin typeface="Arial"/>
                <a:cs typeface="Arial"/>
              </a:rPr>
              <a:t>- Strafrecht </a:t>
            </a:r>
          </a:p>
          <a:p>
            <a:pPr>
              <a:lnSpc>
                <a:spcPct val="120000"/>
              </a:lnSpc>
            </a:pPr>
            <a:r>
              <a:rPr lang="de-DE" dirty="0" smtClean="0">
                <a:latin typeface="Arial"/>
                <a:cs typeface="Arial"/>
              </a:rPr>
              <a:t>- </a:t>
            </a:r>
            <a:r>
              <a:rPr lang="de-DE" dirty="0">
                <a:latin typeface="Arial"/>
                <a:cs typeface="Arial"/>
              </a:rPr>
              <a:t>Eigentumsordnung, Erwerb des Eigentums an </a:t>
            </a:r>
            <a:r>
              <a:rPr lang="de-DE" dirty="0" smtClean="0">
                <a:latin typeface="Arial"/>
                <a:cs typeface="Arial"/>
              </a:rPr>
              <a:t>Sachen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8295" y="4168079"/>
            <a:ext cx="9035705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b="1" dirty="0" err="1" smtClean="0">
                <a:latin typeface="Arial"/>
                <a:cs typeface="Arial"/>
              </a:rPr>
              <a:t>Rechtslehre</a:t>
            </a:r>
            <a:r>
              <a:rPr lang="en-US" b="1" dirty="0" smtClean="0">
                <a:latin typeface="Arial"/>
                <a:cs typeface="Arial"/>
              </a:rPr>
              <a:t> (12. </a:t>
            </a:r>
            <a:r>
              <a:rPr lang="en-US" b="1" dirty="0" err="1" smtClean="0">
                <a:latin typeface="Arial"/>
                <a:cs typeface="Arial"/>
              </a:rPr>
              <a:t>Jahrgangsstufe</a:t>
            </a:r>
            <a:r>
              <a:rPr lang="en-US" b="1" dirty="0" smtClean="0">
                <a:latin typeface="Arial"/>
                <a:cs typeface="Arial"/>
              </a:rPr>
              <a:t>)</a:t>
            </a:r>
          </a:p>
          <a:p>
            <a:pPr>
              <a:lnSpc>
                <a:spcPct val="120000"/>
              </a:lnSpc>
            </a:pPr>
            <a:endParaRPr lang="de-DE" dirty="0" smtClean="0"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de-DE" dirty="0" smtClean="0">
                <a:latin typeface="Arial"/>
                <a:cs typeface="Arial"/>
              </a:rPr>
              <a:t>- Recht </a:t>
            </a:r>
            <a:r>
              <a:rPr lang="de-DE" dirty="0">
                <a:latin typeface="Arial"/>
                <a:cs typeface="Arial"/>
              </a:rPr>
              <a:t>der </a:t>
            </a:r>
            <a:r>
              <a:rPr lang="de-DE" dirty="0" smtClean="0">
                <a:latin typeface="Arial"/>
                <a:cs typeface="Arial"/>
              </a:rPr>
              <a:t>Leistungsstörungen </a:t>
            </a:r>
          </a:p>
          <a:p>
            <a:pPr>
              <a:lnSpc>
                <a:spcPct val="120000"/>
              </a:lnSpc>
            </a:pPr>
            <a:r>
              <a:rPr lang="de-DE" dirty="0" smtClean="0">
                <a:latin typeface="Arial"/>
                <a:cs typeface="Arial"/>
              </a:rPr>
              <a:t>- Verzögerung </a:t>
            </a:r>
            <a:r>
              <a:rPr lang="de-DE" dirty="0">
                <a:latin typeface="Arial"/>
                <a:cs typeface="Arial"/>
              </a:rPr>
              <a:t>der Leistungen beim einem </a:t>
            </a:r>
            <a:r>
              <a:rPr lang="de-DE" dirty="0" smtClean="0">
                <a:latin typeface="Arial"/>
                <a:cs typeface="Arial"/>
              </a:rPr>
              <a:t>Rechtsgeschäft </a:t>
            </a:r>
          </a:p>
          <a:p>
            <a:pPr>
              <a:lnSpc>
                <a:spcPct val="120000"/>
              </a:lnSpc>
            </a:pPr>
            <a:r>
              <a:rPr lang="de-DE" dirty="0" smtClean="0">
                <a:latin typeface="Arial"/>
                <a:cs typeface="Arial"/>
              </a:rPr>
              <a:t>- Sachmängelhaftung </a:t>
            </a:r>
            <a:r>
              <a:rPr lang="de-DE" dirty="0">
                <a:latin typeface="Arial"/>
                <a:cs typeface="Arial"/>
              </a:rPr>
              <a:t>beim Kauf eines Gutes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/>
                <a:cs typeface="Arial"/>
              </a:rPr>
              <a:t>- Verbraucherschutz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77" y="55818"/>
            <a:ext cx="52766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latin typeface="Arial"/>
                <a:cs typeface="Arial"/>
              </a:rPr>
              <a:t>Wirtschaft</a:t>
            </a:r>
            <a:r>
              <a:rPr lang="en-US" sz="2200" b="1" dirty="0" smtClean="0">
                <a:latin typeface="Arial"/>
                <a:cs typeface="Arial"/>
              </a:rPr>
              <a:t> und </a:t>
            </a:r>
            <a:r>
              <a:rPr lang="en-US" sz="2200" b="1" dirty="0" err="1" smtClean="0">
                <a:latin typeface="Arial"/>
                <a:cs typeface="Arial"/>
              </a:rPr>
              <a:t>Recht</a:t>
            </a:r>
            <a:r>
              <a:rPr lang="en-US" sz="2200" b="1" dirty="0" smtClean="0">
                <a:latin typeface="Arial"/>
                <a:cs typeface="Arial"/>
              </a:rPr>
              <a:t> in der </a:t>
            </a:r>
            <a:r>
              <a:rPr lang="en-US" sz="2200" b="1" dirty="0" err="1" smtClean="0">
                <a:latin typeface="Arial"/>
                <a:cs typeface="Arial"/>
              </a:rPr>
              <a:t>Oberstufe</a:t>
            </a:r>
            <a:endParaRPr lang="en-US" sz="2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974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4" y="921013"/>
            <a:ext cx="9032005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de-DE" b="1" dirty="0" smtClean="0">
                <a:latin typeface="Arial"/>
                <a:cs typeface="Arial"/>
              </a:rPr>
              <a:t>Betriebswirtschaftslehre (11</a:t>
            </a:r>
            <a:r>
              <a:rPr lang="de-DE" b="1" dirty="0">
                <a:latin typeface="Arial"/>
                <a:cs typeface="Arial"/>
              </a:rPr>
              <a:t>. </a:t>
            </a:r>
            <a:r>
              <a:rPr lang="de-DE" b="1" dirty="0" smtClean="0">
                <a:latin typeface="Arial"/>
                <a:cs typeface="Arial"/>
              </a:rPr>
              <a:t>Jahrgangsstufe)</a:t>
            </a:r>
            <a:r>
              <a:rPr lang="de-DE" b="1" dirty="0">
                <a:latin typeface="Arial"/>
                <a:cs typeface="Arial"/>
              </a:rPr>
              <a:t>: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/>
                <a:cs typeface="Arial"/>
              </a:rPr>
              <a:t>- Ziele eines Unternehmens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/>
                <a:cs typeface="Arial"/>
              </a:rPr>
              <a:t>- Beschreibung und Analyse der Kosten eines Unternehmens, Einfluss auf den Gewinn und die Produktivität einer Firma</a:t>
            </a:r>
          </a:p>
          <a:p>
            <a:pPr>
              <a:lnSpc>
                <a:spcPct val="120000"/>
              </a:lnSpc>
            </a:pPr>
            <a:r>
              <a:rPr lang="de-DE" dirty="0">
                <a:latin typeface="Arial"/>
                <a:cs typeface="Arial"/>
              </a:rPr>
              <a:t>- Arten von Investitionen und Einflüsse auf die Entscheidungen für oder gegen Investitionen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4" y="3266932"/>
            <a:ext cx="9028771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Detaillierte</a:t>
            </a:r>
            <a:r>
              <a:rPr lang="en-US" dirty="0" smtClean="0"/>
              <a:t> </a:t>
            </a:r>
            <a:r>
              <a:rPr lang="en-US" dirty="0" err="1" smtClean="0"/>
              <a:t>Informationen</a:t>
            </a:r>
            <a:r>
              <a:rPr lang="en-US" dirty="0" smtClean="0"/>
              <a:t> </a:t>
            </a:r>
            <a:r>
              <a:rPr lang="en-US" dirty="0" err="1" smtClean="0"/>
              <a:t>findet</a:t>
            </a:r>
            <a:r>
              <a:rPr lang="en-US" dirty="0" smtClean="0"/>
              <a:t> man </a:t>
            </a:r>
            <a:r>
              <a:rPr lang="en-US" dirty="0" err="1" smtClean="0"/>
              <a:t>unter</a:t>
            </a:r>
            <a:r>
              <a:rPr lang="en-US" dirty="0" smtClean="0"/>
              <a:t>:</a:t>
            </a:r>
          </a:p>
          <a:p>
            <a:r>
              <a:rPr lang="de-DE" dirty="0" smtClean="0">
                <a:hlinkClick r:id="rId2"/>
              </a:rPr>
              <a:t>Lehrplan WR der 11. Jahrgangsstufe</a:t>
            </a:r>
            <a:endParaRPr lang="de-DE" dirty="0" smtClean="0"/>
          </a:p>
          <a:p>
            <a:r>
              <a:rPr lang="de-DE" dirty="0" smtClean="0">
                <a:hlinkClick r:id="rId3"/>
              </a:rPr>
              <a:t>Lehrplan WR der 12. Jahrgangsstufe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Unter folgendem link findet sich ein Musterabitur mit kommentiertem Lösungsvorschlag:</a:t>
            </a:r>
          </a:p>
          <a:p>
            <a:r>
              <a:rPr lang="de-DE" dirty="0" smtClean="0">
                <a:hlinkClick r:id="rId4"/>
              </a:rPr>
              <a:t>Musterabitur WR Bayern</a:t>
            </a:r>
            <a:endParaRPr lang="de-DE" dirty="0" smtClean="0"/>
          </a:p>
          <a:p>
            <a:endParaRPr lang="de-DE" dirty="0"/>
          </a:p>
          <a:p>
            <a:r>
              <a:rPr lang="de-DE" dirty="0" smtClean="0"/>
              <a:t>Der Stark Verlag stellt die Abituraufgaben mit Lösungen der vergangenen Jahre zur Verfügung:</a:t>
            </a:r>
          </a:p>
          <a:p>
            <a:r>
              <a:rPr lang="de-DE" dirty="0" smtClean="0">
                <a:hlinkClick r:id="rId5"/>
              </a:rPr>
              <a:t>Abitur 2015</a:t>
            </a:r>
            <a:endParaRPr lang="de-DE" dirty="0" smtClean="0"/>
          </a:p>
          <a:p>
            <a:r>
              <a:rPr lang="de-DE" dirty="0" smtClean="0">
                <a:hlinkClick r:id="rId6"/>
              </a:rPr>
              <a:t>Abitur 2014</a:t>
            </a:r>
            <a:endParaRPr lang="de-DE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995874" y="6378250"/>
            <a:ext cx="5148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Für</a:t>
            </a:r>
            <a:r>
              <a:rPr lang="en-US" dirty="0" smtClean="0"/>
              <a:t> </a:t>
            </a:r>
            <a:r>
              <a:rPr lang="en-US" dirty="0" err="1" smtClean="0"/>
              <a:t>weitere</a:t>
            </a:r>
            <a:r>
              <a:rPr lang="en-US" dirty="0" smtClean="0"/>
              <a:t> </a:t>
            </a:r>
            <a:r>
              <a:rPr lang="en-US" dirty="0" err="1" smtClean="0"/>
              <a:t>Fragen</a:t>
            </a:r>
            <a:r>
              <a:rPr lang="en-US" dirty="0" smtClean="0"/>
              <a:t> </a:t>
            </a:r>
            <a:r>
              <a:rPr lang="en-US" dirty="0" err="1" smtClean="0"/>
              <a:t>stehe</a:t>
            </a:r>
            <a:r>
              <a:rPr lang="en-US" dirty="0" smtClean="0"/>
              <a:t>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gern</a:t>
            </a:r>
            <a:r>
              <a:rPr lang="en-US" dirty="0" smtClean="0"/>
              <a:t>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Verfügung</a:t>
            </a:r>
            <a:r>
              <a:rPr lang="en-US" dirty="0" smtClean="0"/>
              <a:t>! </a:t>
            </a:r>
            <a:r>
              <a:rPr lang="en-US" dirty="0" err="1" smtClean="0"/>
              <a:t>ScA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8777" y="55818"/>
            <a:ext cx="52766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latin typeface="Arial"/>
                <a:cs typeface="Arial"/>
              </a:rPr>
              <a:t>Wirtschaft</a:t>
            </a:r>
            <a:r>
              <a:rPr lang="en-US" sz="2200" b="1" dirty="0" smtClean="0">
                <a:latin typeface="Arial"/>
                <a:cs typeface="Arial"/>
              </a:rPr>
              <a:t> und </a:t>
            </a:r>
            <a:r>
              <a:rPr lang="en-US" sz="2200" b="1" dirty="0" err="1" smtClean="0">
                <a:latin typeface="Arial"/>
                <a:cs typeface="Arial"/>
              </a:rPr>
              <a:t>Recht</a:t>
            </a:r>
            <a:r>
              <a:rPr lang="en-US" sz="2200" b="1" dirty="0" smtClean="0">
                <a:latin typeface="Arial"/>
                <a:cs typeface="Arial"/>
              </a:rPr>
              <a:t> in der </a:t>
            </a:r>
            <a:r>
              <a:rPr lang="en-US" sz="2200" b="1" dirty="0" err="1" smtClean="0">
                <a:latin typeface="Arial"/>
                <a:cs typeface="Arial"/>
              </a:rPr>
              <a:t>Oberstufe</a:t>
            </a:r>
            <a:endParaRPr lang="en-US" sz="2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2927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Bildschirmpräsentation (4:3)</PresentationFormat>
  <Paragraphs>45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Office Theme</vt:lpstr>
      <vt:lpstr>Folie 1</vt:lpstr>
      <vt:lpstr>Folie 2</vt:lpstr>
      <vt:lpstr>Folie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Schmeiduch</dc:creator>
  <cp:lastModifiedBy>Hansi</cp:lastModifiedBy>
  <cp:revision>5</cp:revision>
  <dcterms:created xsi:type="dcterms:W3CDTF">2015-11-15T12:04:22Z</dcterms:created>
  <dcterms:modified xsi:type="dcterms:W3CDTF">2015-11-16T11:55:08Z</dcterms:modified>
</cp:coreProperties>
</file>