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2/27/2018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Herzlich willkommen!</a:t>
            </a:r>
            <a:endParaRPr lang="de-DE" dirty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Info-Abend:</a:t>
            </a:r>
          </a:p>
          <a:p>
            <a:r>
              <a:rPr lang="de-DE" smtClean="0"/>
              <a:t>Wahl </a:t>
            </a:r>
            <a:r>
              <a:rPr lang="de-DE" dirty="0" smtClean="0"/>
              <a:t>der Ausbildungsrichtung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2/27/2018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pic>
        <p:nvPicPr>
          <p:cNvPr id="8" name="Picture 3" descr="G:\Direktorat\Alle\Schullogo\Logo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4" y="188640"/>
            <a:ext cx="2771800" cy="11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29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755650" y="1341438"/>
            <a:ext cx="7772400" cy="485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1E4B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4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Ausbildungsrichtungen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000" b="1" dirty="0" smtClean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(2. Antrag </a:t>
            </a:r>
            <a:r>
              <a:rPr lang="de-DE" sz="20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im November 2013)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700338" y="2420938"/>
            <a:ext cx="4897437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Erste Fremdsprache: Englisch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700338" y="2997200"/>
            <a:ext cx="4897437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>
                <a:latin typeface="Times New Roman" pitchFamily="18" charset="0"/>
              </a:rPr>
              <a:t> </a:t>
            </a:r>
            <a:r>
              <a:rPr lang="de-DE" altLang="de-DE" sz="2000">
                <a:latin typeface="Tahoma" pitchFamily="34" charset="0"/>
              </a:rPr>
              <a:t>Wahl der zweiten Fremdsprache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700338" y="3644900"/>
            <a:ext cx="2519362" cy="360363"/>
          </a:xfrm>
          <a:prstGeom prst="rect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Latein	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148263" y="3644900"/>
            <a:ext cx="2449512" cy="360363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Französisch</a:t>
            </a:r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1187450" y="4437063"/>
            <a:ext cx="1081088" cy="504825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Jgst. 8: </a:t>
            </a: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5148263" y="4437063"/>
            <a:ext cx="2736850" cy="1152525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FF993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Nat.-tech. Zweig</a:t>
            </a:r>
            <a:br>
              <a:rPr lang="de-DE" altLang="de-DE" sz="2000">
                <a:latin typeface="Tahoma" pitchFamily="34" charset="0"/>
              </a:rPr>
            </a:br>
            <a:r>
              <a:rPr lang="de-DE" altLang="de-DE" sz="2000">
                <a:latin typeface="Tahoma" pitchFamily="34" charset="0"/>
              </a:rPr>
              <a:t>mit </a:t>
            </a:r>
          </a:p>
          <a:p>
            <a:pPr algn="ctr" eaLnBrk="1" hangingPunct="1"/>
            <a:r>
              <a:rPr lang="de-DE" altLang="de-DE" sz="2000">
                <a:latin typeface="Tahoma" pitchFamily="34" charset="0"/>
              </a:rPr>
              <a:t>Chemie/Informatik</a:t>
            </a:r>
          </a:p>
        </p:txBody>
      </p:sp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1219200" y="3657600"/>
            <a:ext cx="1081088" cy="431800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Jgst. 6:</a:t>
            </a:r>
          </a:p>
        </p:txBody>
      </p:sp>
      <p:sp>
        <p:nvSpPr>
          <p:cNvPr id="15371" name="Rectangle 13"/>
          <p:cNvSpPr>
            <a:spLocks noChangeArrowheads="1"/>
          </p:cNvSpPr>
          <p:nvPr/>
        </p:nvSpPr>
        <p:spPr bwMode="auto">
          <a:xfrm>
            <a:off x="1187450" y="2420938"/>
            <a:ext cx="1081088" cy="431800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Jgst. 5:</a:t>
            </a:r>
          </a:p>
        </p:txBody>
      </p:sp>
      <p:sp>
        <p:nvSpPr>
          <p:cNvPr id="15372" name="Line 14"/>
          <p:cNvSpPr>
            <a:spLocks noChangeShapeType="1"/>
          </p:cNvSpPr>
          <p:nvPr/>
        </p:nvSpPr>
        <p:spPr bwMode="auto">
          <a:xfrm flipH="1">
            <a:off x="3851275" y="3500438"/>
            <a:ext cx="2159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73" name="Line 15"/>
          <p:cNvSpPr>
            <a:spLocks noChangeShapeType="1"/>
          </p:cNvSpPr>
          <p:nvPr/>
        </p:nvSpPr>
        <p:spPr bwMode="auto">
          <a:xfrm>
            <a:off x="6084888" y="3500438"/>
            <a:ext cx="35877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74" name="Line 16"/>
          <p:cNvSpPr>
            <a:spLocks noChangeShapeType="1"/>
          </p:cNvSpPr>
          <p:nvPr/>
        </p:nvSpPr>
        <p:spPr bwMode="auto">
          <a:xfrm>
            <a:off x="6443663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75" name="Line 17"/>
          <p:cNvSpPr>
            <a:spLocks noChangeShapeType="1"/>
          </p:cNvSpPr>
          <p:nvPr/>
        </p:nvSpPr>
        <p:spPr bwMode="auto">
          <a:xfrm>
            <a:off x="3419475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76" name="Line 18"/>
          <p:cNvSpPr>
            <a:spLocks noChangeShapeType="1"/>
          </p:cNvSpPr>
          <p:nvPr/>
        </p:nvSpPr>
        <p:spPr bwMode="auto">
          <a:xfrm>
            <a:off x="4500563" y="4076700"/>
            <a:ext cx="1152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77" name="Rectangle 10"/>
          <p:cNvSpPr>
            <a:spLocks noChangeArrowheads="1"/>
          </p:cNvSpPr>
          <p:nvPr/>
        </p:nvSpPr>
        <p:spPr bwMode="auto">
          <a:xfrm>
            <a:off x="2484438" y="4437063"/>
            <a:ext cx="2592387" cy="1152525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FF993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 sz="2000">
              <a:latin typeface="Tahoma" pitchFamily="34" charset="0"/>
            </a:endParaRPr>
          </a:p>
          <a:p>
            <a:pPr algn="ctr" eaLnBrk="1" hangingPunct="1"/>
            <a:r>
              <a:rPr lang="de-DE" altLang="de-DE" sz="2000">
                <a:latin typeface="Tahoma" pitchFamily="34" charset="0"/>
              </a:rPr>
              <a:t>Sprachlicher Zweig</a:t>
            </a:r>
          </a:p>
          <a:p>
            <a:pPr algn="ctr" eaLnBrk="1" hangingPunct="1"/>
            <a:r>
              <a:rPr lang="de-DE" altLang="de-DE" sz="2000">
                <a:latin typeface="Tahoma" pitchFamily="34" charset="0"/>
              </a:rPr>
              <a:t>mit</a:t>
            </a:r>
          </a:p>
          <a:p>
            <a:pPr algn="ctr" eaLnBrk="1" hangingPunct="1"/>
            <a:r>
              <a:rPr lang="de-DE" altLang="de-DE" sz="2000">
                <a:latin typeface="Tahoma" pitchFamily="34" charset="0"/>
              </a:rPr>
              <a:t>dritter Fremdsprache</a:t>
            </a:r>
          </a:p>
          <a:p>
            <a:pPr algn="ctr" eaLnBrk="1" hangingPunct="1"/>
            <a:r>
              <a:rPr lang="de-DE" altLang="de-DE" sz="2000">
                <a:latin typeface="Tahoma" pitchFamily="34" charset="0"/>
              </a:rPr>
              <a:t>Italienisch</a:t>
            </a:r>
          </a:p>
          <a:p>
            <a:pPr algn="ctr" eaLnBrk="1" hangingPunct="1"/>
            <a:endParaRPr lang="de-DE" altLang="de-DE" sz="2000">
              <a:latin typeface="Tahoma" pitchFamily="34" charset="0"/>
            </a:endParaRPr>
          </a:p>
        </p:txBody>
      </p:sp>
      <p:sp>
        <p:nvSpPr>
          <p:cNvPr id="15378" name="Line 20"/>
          <p:cNvSpPr>
            <a:spLocks noChangeShapeType="1"/>
          </p:cNvSpPr>
          <p:nvPr/>
        </p:nvSpPr>
        <p:spPr bwMode="auto">
          <a:xfrm flipH="1">
            <a:off x="4067175" y="4076700"/>
            <a:ext cx="2305050" cy="2889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1331913" y="5741819"/>
            <a:ext cx="748982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de-DE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Voraussetzung: Genehmigung durch das </a:t>
            </a:r>
            <a:r>
              <a:rPr lang="de-DE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KM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  <a:sym typeface="Wingdings" panose="05000000000000000000" pitchFamily="2" charset="2"/>
              </a:rPr>
              <a:t> </a:t>
            </a:r>
            <a:r>
              <a:rPr lang="de-DE" sz="28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Moratorium inkl. </a:t>
            </a:r>
            <a:r>
              <a:rPr lang="de-DE" sz="28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Schuljahr 2019/20 </a:t>
            </a:r>
            <a:endParaRPr lang="de-DE" sz="2800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Dotum" pitchFamily="34" charset="-127"/>
            </a:endParaRPr>
          </a:p>
        </p:txBody>
      </p:sp>
      <p:cxnSp>
        <p:nvCxnSpPr>
          <p:cNvPr id="3" name="Gerade Verbindung 2"/>
          <p:cNvCxnSpPr/>
          <p:nvPr/>
        </p:nvCxnSpPr>
        <p:spPr>
          <a:xfrm flipV="1">
            <a:off x="467544" y="404664"/>
            <a:ext cx="7848872" cy="5688632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3" descr="G:\Direktorat\Alle\Schullogo\Logo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6" y="30469"/>
            <a:ext cx="2771800" cy="11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3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700338" y="349692"/>
            <a:ext cx="550646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1E4B8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3600" b="1" dirty="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Dotum" pitchFamily="34" charset="-127"/>
              </a:rPr>
              <a:t>Genehmigte Ausbildungsrichtungen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de-DE" sz="3200" dirty="0">
              <a:latin typeface="Dotum" pitchFamily="34" charset="-127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700338" y="2420938"/>
            <a:ext cx="4897437" cy="3603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Erste Fremdsprache: Englisch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700338" y="2997200"/>
            <a:ext cx="4897437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dirty="0">
                <a:latin typeface="Times New Roman" pitchFamily="18" charset="0"/>
              </a:rPr>
              <a:t> </a:t>
            </a:r>
            <a:r>
              <a:rPr lang="de-DE" altLang="de-DE" sz="2000" dirty="0">
                <a:latin typeface="Tahoma" pitchFamily="34" charset="0"/>
              </a:rPr>
              <a:t>Wahl der zweiten Fremdsprache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743200" y="3657600"/>
            <a:ext cx="2303463" cy="360363"/>
          </a:xfrm>
          <a:prstGeom prst="rect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Latein	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292725" y="3644900"/>
            <a:ext cx="2305050" cy="360363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Französisch</a:t>
            </a:r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1187450" y="4437063"/>
            <a:ext cx="1081088" cy="504825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 dirty="0" err="1">
                <a:latin typeface="Tahoma" pitchFamily="34" charset="0"/>
              </a:rPr>
              <a:t>Jgst</a:t>
            </a:r>
            <a:r>
              <a:rPr lang="de-DE" altLang="de-DE" sz="2000" dirty="0">
                <a:latin typeface="Tahoma" pitchFamily="34" charset="0"/>
              </a:rPr>
              <a:t>. 8: 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148263" y="4437063"/>
            <a:ext cx="2736850" cy="1152525"/>
          </a:xfrm>
          <a:prstGeom prst="rect">
            <a:avLst/>
          </a:prstGeom>
          <a:gradFill rotWithShape="1">
            <a:gsLst>
              <a:gs pos="0">
                <a:srgbClr val="66CCFF"/>
              </a:gs>
              <a:gs pos="100000">
                <a:srgbClr val="FF993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Nat.-tech. Zweig</a:t>
            </a:r>
            <a:br>
              <a:rPr lang="de-DE" altLang="de-DE" sz="2000">
                <a:latin typeface="Tahoma" pitchFamily="34" charset="0"/>
              </a:rPr>
            </a:br>
            <a:r>
              <a:rPr lang="de-DE" altLang="de-DE" sz="2000">
                <a:latin typeface="Tahoma" pitchFamily="34" charset="0"/>
              </a:rPr>
              <a:t>mit </a:t>
            </a:r>
          </a:p>
          <a:p>
            <a:pPr algn="ctr" eaLnBrk="1" hangingPunct="1"/>
            <a:r>
              <a:rPr lang="de-DE" altLang="de-DE" sz="2000">
                <a:latin typeface="Tahoma" pitchFamily="34" charset="0"/>
              </a:rPr>
              <a:t>Chemie/Informatik</a:t>
            </a:r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2484438" y="4437063"/>
            <a:ext cx="2592387" cy="1152525"/>
          </a:xfrm>
          <a:prstGeom prst="rect">
            <a:avLst/>
          </a:prstGeom>
          <a:solidFill>
            <a:srgbClr val="FF99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 dirty="0" err="1">
                <a:latin typeface="Tahoma" pitchFamily="34" charset="0"/>
              </a:rPr>
              <a:t>Sprachl</a:t>
            </a:r>
            <a:r>
              <a:rPr lang="de-DE" altLang="de-DE" sz="2000" dirty="0">
                <a:latin typeface="Tahoma" pitchFamily="34" charset="0"/>
              </a:rPr>
              <a:t>. Zweig</a:t>
            </a:r>
          </a:p>
          <a:p>
            <a:pPr algn="ctr" eaLnBrk="1" hangingPunct="1"/>
            <a:r>
              <a:rPr lang="de-DE" altLang="de-DE" sz="2000" dirty="0">
                <a:latin typeface="Tahoma" pitchFamily="34" charset="0"/>
              </a:rPr>
              <a:t>mit </a:t>
            </a:r>
          </a:p>
          <a:p>
            <a:pPr algn="ctr" eaLnBrk="1" hangingPunct="1"/>
            <a:r>
              <a:rPr lang="de-DE" altLang="de-DE" sz="2000" dirty="0">
                <a:latin typeface="Tahoma" pitchFamily="34" charset="0"/>
              </a:rPr>
              <a:t>dritter Fremdsprache</a:t>
            </a:r>
          </a:p>
          <a:p>
            <a:pPr algn="ctr" eaLnBrk="1" hangingPunct="1"/>
            <a:r>
              <a:rPr lang="de-DE" altLang="de-DE" sz="2000" dirty="0" smtClean="0">
                <a:latin typeface="Tahoma" pitchFamily="34" charset="0"/>
              </a:rPr>
              <a:t>Italienisch/</a:t>
            </a:r>
            <a:r>
              <a:rPr lang="de-DE" altLang="de-DE" sz="2000" dirty="0" smtClean="0">
                <a:solidFill>
                  <a:srgbClr val="FFFF00"/>
                </a:solidFill>
                <a:latin typeface="Tahoma" pitchFamily="34" charset="0"/>
              </a:rPr>
              <a:t>Französisch</a:t>
            </a:r>
            <a:endParaRPr lang="de-DE" altLang="de-DE" sz="2000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1219200" y="3657600"/>
            <a:ext cx="1081088" cy="431800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Jgst. 6:</a:t>
            </a:r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1187450" y="2420938"/>
            <a:ext cx="1081088" cy="431800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>
                <a:latin typeface="Tahoma" pitchFamily="34" charset="0"/>
              </a:rPr>
              <a:t>Jgst. 5:</a:t>
            </a:r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 flipH="1">
            <a:off x="3851275" y="3500438"/>
            <a:ext cx="2159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0" name="Line 15"/>
          <p:cNvSpPr>
            <a:spLocks noChangeShapeType="1"/>
          </p:cNvSpPr>
          <p:nvPr/>
        </p:nvSpPr>
        <p:spPr bwMode="auto">
          <a:xfrm>
            <a:off x="6084888" y="3500438"/>
            <a:ext cx="35877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1" name="Line 16"/>
          <p:cNvSpPr>
            <a:spLocks noChangeShapeType="1"/>
          </p:cNvSpPr>
          <p:nvPr/>
        </p:nvSpPr>
        <p:spPr bwMode="auto">
          <a:xfrm>
            <a:off x="6443663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2" name="Line 17"/>
          <p:cNvSpPr>
            <a:spLocks noChangeShapeType="1"/>
          </p:cNvSpPr>
          <p:nvPr/>
        </p:nvSpPr>
        <p:spPr bwMode="auto">
          <a:xfrm>
            <a:off x="3419475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3" name="Line 18"/>
          <p:cNvSpPr>
            <a:spLocks noChangeShapeType="1"/>
          </p:cNvSpPr>
          <p:nvPr/>
        </p:nvSpPr>
        <p:spPr bwMode="auto">
          <a:xfrm>
            <a:off x="4500563" y="4076700"/>
            <a:ext cx="1152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743200" y="5877272"/>
            <a:ext cx="4897437" cy="7920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400" dirty="0">
                <a:latin typeface="Times New Roman" pitchFamily="18" charset="0"/>
              </a:rPr>
              <a:t> </a:t>
            </a:r>
            <a:r>
              <a:rPr lang="de-DE" altLang="de-DE" sz="2000" dirty="0" smtClean="0">
                <a:latin typeface="Tahoma" pitchFamily="34" charset="0"/>
              </a:rPr>
              <a:t>Spanisch als neu einsetzende </a:t>
            </a:r>
          </a:p>
          <a:p>
            <a:pPr algn="ctr" eaLnBrk="1" hangingPunct="1"/>
            <a:r>
              <a:rPr lang="de-DE" altLang="de-DE" sz="2000" dirty="0" smtClean="0">
                <a:latin typeface="Tahoma" pitchFamily="34" charset="0"/>
              </a:rPr>
              <a:t>spät beginnende Fremdsprache</a:t>
            </a:r>
            <a:endParaRPr lang="de-DE" altLang="de-DE" sz="2000" dirty="0">
              <a:latin typeface="Tahoma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827584" y="5877272"/>
            <a:ext cx="1507706" cy="504825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altLang="de-DE" sz="2000" dirty="0" err="1">
                <a:latin typeface="Tahoma" pitchFamily="34" charset="0"/>
              </a:rPr>
              <a:t>Jgst</a:t>
            </a:r>
            <a:r>
              <a:rPr lang="de-DE" altLang="de-DE" sz="2000" dirty="0">
                <a:latin typeface="Tahoma" pitchFamily="34" charset="0"/>
              </a:rPr>
              <a:t>. </a:t>
            </a:r>
            <a:r>
              <a:rPr lang="de-DE" altLang="de-DE" sz="2000" dirty="0" smtClean="0">
                <a:latin typeface="Tahoma" pitchFamily="34" charset="0"/>
              </a:rPr>
              <a:t>10: </a:t>
            </a:r>
            <a:endParaRPr lang="de-DE" altLang="de-DE" sz="2000" dirty="0">
              <a:latin typeface="Tahoma" pitchFamily="34" charset="0"/>
            </a:endParaRPr>
          </a:p>
        </p:txBody>
      </p:sp>
      <p:pic>
        <p:nvPicPr>
          <p:cNvPr id="20" name="Picture 3" descr="G:\Direktorat\Alle\Schullogo\Logo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4" y="-5680"/>
            <a:ext cx="2771800" cy="11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80560"/>
              </p:ext>
            </p:extLst>
          </p:nvPr>
        </p:nvGraphicFramePr>
        <p:xfrm>
          <a:off x="1524000" y="1397000"/>
          <a:ext cx="6096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48"/>
                <a:gridCol w="1368152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SG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8. </a:t>
                      </a:r>
                      <a:r>
                        <a:rPr lang="de-DE" dirty="0" err="1" smtClean="0">
                          <a:latin typeface="+mj-lt"/>
                          <a:cs typeface="Aharoni" panose="02010803020104030203" pitchFamily="2" charset="-79"/>
                        </a:rPr>
                        <a:t>Jgst</a:t>
                      </a:r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.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9. </a:t>
                      </a:r>
                      <a:r>
                        <a:rPr lang="de-DE" dirty="0" err="1" smtClean="0">
                          <a:latin typeface="+mj-lt"/>
                          <a:cs typeface="Aharoni" panose="02010803020104030203" pitchFamily="2" charset="-79"/>
                        </a:rPr>
                        <a:t>Jgst</a:t>
                      </a:r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. 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10. </a:t>
                      </a:r>
                      <a:r>
                        <a:rPr lang="de-DE" dirty="0" err="1" smtClean="0">
                          <a:latin typeface="+mj-lt"/>
                          <a:cs typeface="Aharoni" panose="02010803020104030203" pitchFamily="2" charset="-79"/>
                        </a:rPr>
                        <a:t>Jgst</a:t>
                      </a:r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.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  <a:cs typeface="Aharoni" panose="02010803020104030203" pitchFamily="2" charset="-79"/>
                        </a:rPr>
                        <a:t>Italienisch/</a:t>
                      </a:r>
                    </a:p>
                    <a:p>
                      <a:r>
                        <a:rPr lang="de-DE" b="1" dirty="0" smtClean="0">
                          <a:latin typeface="+mj-lt"/>
                          <a:cs typeface="Aharoni" panose="02010803020104030203" pitchFamily="2" charset="-79"/>
                        </a:rPr>
                        <a:t>Französisch</a:t>
                      </a:r>
                      <a:r>
                        <a:rPr lang="de-DE" b="1" baseline="0" dirty="0" smtClean="0">
                          <a:latin typeface="+mj-lt"/>
                          <a:cs typeface="Aharoni" panose="02010803020104030203" pitchFamily="2" charset="-79"/>
                        </a:rPr>
                        <a:t> (3.FS) (KF)</a:t>
                      </a:r>
                      <a:endParaRPr lang="de-DE" b="1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  <a:latin typeface="+mj-lt"/>
                          <a:cs typeface="Aharoni" panose="02010803020104030203" pitchFamily="2" charset="-79"/>
                        </a:rPr>
                        <a:t>4</a:t>
                      </a:r>
                      <a:endParaRPr lang="de-DE" b="1" dirty="0">
                        <a:solidFill>
                          <a:srgbClr val="FF0000"/>
                        </a:solidFill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  <a:latin typeface="+mj-lt"/>
                          <a:cs typeface="Aharoni" panose="02010803020104030203" pitchFamily="2" charset="-79"/>
                        </a:rPr>
                        <a:t>4</a:t>
                      </a:r>
                      <a:endParaRPr lang="de-DE" b="1" dirty="0">
                        <a:solidFill>
                          <a:srgbClr val="FF0000"/>
                        </a:solidFill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  <a:latin typeface="+mj-lt"/>
                          <a:cs typeface="Aharoni" panose="02010803020104030203" pitchFamily="2" charset="-79"/>
                        </a:rPr>
                        <a:t>4</a:t>
                      </a:r>
                      <a:endParaRPr lang="de-DE" b="1" dirty="0">
                        <a:solidFill>
                          <a:srgbClr val="FF0000"/>
                        </a:solidFill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  <a:cs typeface="Aharoni" panose="02010803020104030203" pitchFamily="2" charset="-79"/>
                        </a:rPr>
                        <a:t>Chemie</a:t>
                      </a:r>
                      <a:endParaRPr lang="de-DE" b="1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-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2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2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  <a:cs typeface="Aharoni" panose="02010803020104030203" pitchFamily="2" charset="-79"/>
                        </a:rPr>
                        <a:t>Physik (KF)</a:t>
                      </a:r>
                      <a:endParaRPr lang="de-DE" b="1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2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2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+mj-lt"/>
                          <a:cs typeface="Aharoni" panose="02010803020104030203" pitchFamily="2" charset="-79"/>
                        </a:rPr>
                        <a:t>2</a:t>
                      </a:r>
                      <a:endParaRPr lang="de-DE" dirty="0">
                        <a:latin typeface="+mj-lt"/>
                        <a:cs typeface="Aharoni" panose="02010803020104030203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881856"/>
              </p:ext>
            </p:extLst>
          </p:nvPr>
        </p:nvGraphicFramePr>
        <p:xfrm>
          <a:off x="1547664" y="414908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NTG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8. </a:t>
                      </a:r>
                      <a:r>
                        <a:rPr lang="de-DE" dirty="0" err="1" smtClean="0"/>
                        <a:t>Jgst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9. </a:t>
                      </a:r>
                      <a:r>
                        <a:rPr lang="de-DE" dirty="0" err="1" smtClean="0"/>
                        <a:t>Jgst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10. </a:t>
                      </a:r>
                      <a:r>
                        <a:rPr lang="de-DE" dirty="0" err="1" smtClean="0"/>
                        <a:t>Jgst</a:t>
                      </a:r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</a:rPr>
                        <a:t>3. FS</a:t>
                      </a:r>
                      <a:endParaRPr lang="de-DE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</a:rPr>
                        <a:t>Chemie (KF)</a:t>
                      </a:r>
                      <a:endParaRPr lang="de-DE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2+1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</a:rPr>
                        <a:t>Physik (KF)</a:t>
                      </a:r>
                      <a:endParaRPr lang="de-DE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</a:t>
                      </a:r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+1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latin typeface="+mj-lt"/>
                        </a:rPr>
                        <a:t>Informatik</a:t>
                      </a:r>
                      <a:endParaRPr lang="de-DE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-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de-D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3" descr="G:\Direktorat\Alle\Schullogo\Logo_f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4" y="0"/>
            <a:ext cx="2771800" cy="11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49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193</Words>
  <Application>Microsoft Office PowerPoint</Application>
  <PresentationFormat>Bildschirmpräsentation (4:3)</PresentationFormat>
  <Paragraphs>81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Executive</vt:lpstr>
      <vt:lpstr>Herzlich willkommen!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willkommen!</dc:title>
  <dc:creator>Schulleitung Gymnasium Lappersdorf</dc:creator>
  <cp:lastModifiedBy>Schulleitung Gymnasium Lappersdorf</cp:lastModifiedBy>
  <cp:revision>19</cp:revision>
  <dcterms:created xsi:type="dcterms:W3CDTF">2014-02-18T06:22:18Z</dcterms:created>
  <dcterms:modified xsi:type="dcterms:W3CDTF">2018-02-27T15:07:15Z</dcterms:modified>
</cp:coreProperties>
</file>